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1"/>
    <p:sldMasterId id="2147483848" r:id="rId2"/>
    <p:sldMasterId id="2147483874" r:id="rId3"/>
  </p:sldMasterIdLst>
  <p:notesMasterIdLst>
    <p:notesMasterId r:id="rId48"/>
  </p:notesMasterIdLst>
  <p:handoutMasterIdLst>
    <p:handoutMasterId r:id="rId49"/>
  </p:handoutMasterIdLst>
  <p:sldIdLst>
    <p:sldId id="622" r:id="rId4"/>
    <p:sldId id="840" r:id="rId5"/>
    <p:sldId id="835" r:id="rId6"/>
    <p:sldId id="736" r:id="rId7"/>
    <p:sldId id="821" r:id="rId8"/>
    <p:sldId id="838" r:id="rId9"/>
    <p:sldId id="823" r:id="rId10"/>
    <p:sldId id="825" r:id="rId11"/>
    <p:sldId id="826" r:id="rId12"/>
    <p:sldId id="827" r:id="rId13"/>
    <p:sldId id="828" r:id="rId14"/>
    <p:sldId id="829" r:id="rId15"/>
    <p:sldId id="830" r:id="rId16"/>
    <p:sldId id="831" r:id="rId17"/>
    <p:sldId id="832" r:id="rId18"/>
    <p:sldId id="833" r:id="rId19"/>
    <p:sldId id="834" r:id="rId20"/>
    <p:sldId id="836" r:id="rId21"/>
    <p:sldId id="773" r:id="rId22"/>
    <p:sldId id="820" r:id="rId23"/>
    <p:sldId id="841" r:id="rId24"/>
    <p:sldId id="717" r:id="rId25"/>
    <p:sldId id="700" r:id="rId26"/>
    <p:sldId id="701" r:id="rId27"/>
    <p:sldId id="819" r:id="rId28"/>
    <p:sldId id="750" r:id="rId29"/>
    <p:sldId id="846" r:id="rId30"/>
    <p:sldId id="710" r:id="rId31"/>
    <p:sldId id="837" r:id="rId32"/>
    <p:sldId id="789" r:id="rId33"/>
    <p:sldId id="843" r:id="rId34"/>
    <p:sldId id="791" r:id="rId35"/>
    <p:sldId id="792" r:id="rId36"/>
    <p:sldId id="793" r:id="rId37"/>
    <p:sldId id="795" r:id="rId38"/>
    <p:sldId id="796" r:id="rId39"/>
    <p:sldId id="815" r:id="rId40"/>
    <p:sldId id="799" r:id="rId41"/>
    <p:sldId id="800" r:id="rId42"/>
    <p:sldId id="638" r:id="rId43"/>
    <p:sldId id="730" r:id="rId44"/>
    <p:sldId id="735" r:id="rId45"/>
    <p:sldId id="657" r:id="rId46"/>
    <p:sldId id="728" r:id="rId47"/>
  </p:sldIdLst>
  <p:sldSz cx="9144000" cy="6858000" type="screen4x3"/>
  <p:notesSz cx="6819900" cy="9931400"/>
  <p:defaultTextStyle>
    <a:defPPr>
      <a:defRPr lang="es-ES"/>
    </a:defPPr>
    <a:lvl1pPr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1pPr>
    <a:lvl2pPr marL="4572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2pPr>
    <a:lvl3pPr marL="9144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3pPr>
    <a:lvl4pPr marL="13716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4pPr>
    <a:lvl5pPr marL="1828800" algn="l" rtl="0" fontAlgn="base">
      <a:spcBef>
        <a:spcPct val="0"/>
      </a:spcBef>
      <a:spcAft>
        <a:spcPct val="0"/>
      </a:spcAft>
      <a:defRPr sz="3200" b="1" kern="1200">
        <a:solidFill>
          <a:srgbClr val="000066"/>
        </a:solidFill>
        <a:latin typeface="Times New Roman" pitchFamily="18" charset="0"/>
        <a:ea typeface="ＭＳ Ｐゴシック" pitchFamily="34" charset="-128"/>
        <a:cs typeface="+mn-cs"/>
      </a:defRPr>
    </a:lvl5pPr>
    <a:lvl6pPr marL="2286000" algn="l" defTabSz="914400" rtl="0" eaLnBrk="1" latinLnBrk="0" hangingPunct="1">
      <a:defRPr sz="3200" b="1" kern="1200">
        <a:solidFill>
          <a:srgbClr val="000066"/>
        </a:solidFill>
        <a:latin typeface="Times New Roman" pitchFamily="18" charset="0"/>
        <a:ea typeface="ＭＳ Ｐゴシック" pitchFamily="34" charset="-128"/>
        <a:cs typeface="+mn-cs"/>
      </a:defRPr>
    </a:lvl6pPr>
    <a:lvl7pPr marL="2743200" algn="l" defTabSz="914400" rtl="0" eaLnBrk="1" latinLnBrk="0" hangingPunct="1">
      <a:defRPr sz="3200" b="1" kern="1200">
        <a:solidFill>
          <a:srgbClr val="000066"/>
        </a:solidFill>
        <a:latin typeface="Times New Roman" pitchFamily="18" charset="0"/>
        <a:ea typeface="ＭＳ Ｐゴシック" pitchFamily="34" charset="-128"/>
        <a:cs typeface="+mn-cs"/>
      </a:defRPr>
    </a:lvl7pPr>
    <a:lvl8pPr marL="3200400" algn="l" defTabSz="914400" rtl="0" eaLnBrk="1" latinLnBrk="0" hangingPunct="1">
      <a:defRPr sz="3200" b="1" kern="1200">
        <a:solidFill>
          <a:srgbClr val="000066"/>
        </a:solidFill>
        <a:latin typeface="Times New Roman" pitchFamily="18" charset="0"/>
        <a:ea typeface="ＭＳ Ｐゴシック" pitchFamily="34" charset="-128"/>
        <a:cs typeface="+mn-cs"/>
      </a:defRPr>
    </a:lvl8pPr>
    <a:lvl9pPr marL="3657600" algn="l" defTabSz="914400" rtl="0" eaLnBrk="1" latinLnBrk="0" hangingPunct="1">
      <a:defRPr sz="3200" b="1" kern="1200">
        <a:solidFill>
          <a:srgbClr val="000066"/>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AAEE"/>
    <a:srgbClr val="99FFCC"/>
    <a:srgbClr val="FFFF99"/>
    <a:srgbClr val="003258"/>
    <a:srgbClr val="1C378C"/>
    <a:srgbClr val="00161E"/>
    <a:srgbClr val="CC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2" autoAdjust="0"/>
    <p:restoredTop sz="92185" autoAdjust="0"/>
  </p:normalViewPr>
  <p:slideViewPr>
    <p:cSldViewPr snapToGrid="0" snapToObjects="1">
      <p:cViewPr>
        <p:scale>
          <a:sx n="70" d="100"/>
          <a:sy n="70" d="100"/>
        </p:scale>
        <p:origin x="-1152" y="126"/>
      </p:cViewPr>
      <p:guideLst>
        <p:guide orient="horz" pos="2160"/>
        <p:guide pos="2880"/>
      </p:guideLst>
    </p:cSldViewPr>
  </p:slideViewPr>
  <p:outlineViewPr>
    <p:cViewPr>
      <p:scale>
        <a:sx n="33" d="100"/>
        <a:sy n="33" d="100"/>
      </p:scale>
      <p:origin x="0" y="9858"/>
    </p:cViewPr>
  </p:outlineViewPr>
  <p:notesTextViewPr>
    <p:cViewPr>
      <p:scale>
        <a:sx n="100" d="100"/>
        <a:sy n="100" d="100"/>
      </p:scale>
      <p:origin x="0" y="0"/>
    </p:cViewPr>
  </p:notesTextViewPr>
  <p:sorterViewPr>
    <p:cViewPr>
      <p:scale>
        <a:sx n="66" d="100"/>
        <a:sy n="66" d="100"/>
      </p:scale>
      <p:origin x="0" y="756"/>
    </p:cViewPr>
  </p:sorterViewPr>
  <p:notesViewPr>
    <p:cSldViewPr snapToGrid="0" snapToObjects="1">
      <p:cViewPr varScale="1">
        <p:scale>
          <a:sx n="148" d="100"/>
          <a:sy n="148" d="100"/>
        </p:scale>
        <p:origin x="-6984" y="-112"/>
      </p:cViewPr>
      <p:guideLst>
        <p:guide orient="horz" pos="3128"/>
        <p:guide pos="21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89FCD-2988-45FC-B4AE-3EC362A9774C}" type="doc">
      <dgm:prSet loTypeId="urn:microsoft.com/office/officeart/2008/layout/RadialCluster" loCatId="relationship" qsTypeId="urn:microsoft.com/office/officeart/2005/8/quickstyle/3d2" qsCatId="3D" csTypeId="urn:microsoft.com/office/officeart/2005/8/colors/colorful3" csCatId="colorful" phldr="1"/>
      <dgm:spPr/>
      <dgm:t>
        <a:bodyPr/>
        <a:lstStyle/>
        <a:p>
          <a:endParaRPr lang="tr-TR"/>
        </a:p>
      </dgm:t>
    </dgm:pt>
    <dgm:pt modelId="{A8B41705-4E13-4778-805C-9CD4AA8CA343}">
      <dgm:prSet phldrT="[Metin]" custT="1"/>
      <dgm:spPr/>
      <dgm:t>
        <a:bodyPr/>
        <a:lstStyle/>
        <a:p>
          <a:r>
            <a:rPr lang="tr-TR" sz="2000" b="1" smtClean="0">
              <a:solidFill>
                <a:schemeClr val="tx1"/>
              </a:solidFill>
              <a:latin typeface="Calibri" pitchFamily="34" charset="0"/>
            </a:rPr>
            <a:t>SGK</a:t>
          </a:r>
          <a:endParaRPr lang="tr-TR" sz="2000" b="1" dirty="0">
            <a:solidFill>
              <a:schemeClr val="tx1"/>
            </a:solidFill>
            <a:latin typeface="Calibri" pitchFamily="34" charset="0"/>
          </a:endParaRPr>
        </a:p>
      </dgm:t>
    </dgm:pt>
    <dgm:pt modelId="{AE430C6C-6AB8-471B-8C90-44B69BCD1A10}" type="parTrans" cxnId="{A92C39B4-092A-4C95-A2AF-0C67E142AF55}">
      <dgm:prSet/>
      <dgm:spPr/>
      <dgm:t>
        <a:bodyPr/>
        <a:lstStyle/>
        <a:p>
          <a:endParaRPr lang="tr-TR" sz="2000">
            <a:solidFill>
              <a:schemeClr val="tx1"/>
            </a:solidFill>
            <a:latin typeface="Calibri" pitchFamily="34" charset="0"/>
          </a:endParaRPr>
        </a:p>
      </dgm:t>
    </dgm:pt>
    <dgm:pt modelId="{B411D731-DC44-4F6C-A327-C8C5FA2706B0}" type="sibTrans" cxnId="{A92C39B4-092A-4C95-A2AF-0C67E142AF55}">
      <dgm:prSet/>
      <dgm:spPr/>
      <dgm:t>
        <a:bodyPr/>
        <a:lstStyle/>
        <a:p>
          <a:endParaRPr lang="tr-TR" sz="2000">
            <a:solidFill>
              <a:schemeClr val="tx1"/>
            </a:solidFill>
            <a:latin typeface="Calibri" pitchFamily="34" charset="0"/>
          </a:endParaRPr>
        </a:p>
      </dgm:t>
    </dgm:pt>
    <dgm:pt modelId="{D6DAE968-DBC6-4B7D-9DA2-A4D761D8DB3D}">
      <dgm:prSet phldrT="[Metin]" custT="1"/>
      <dgm:spPr/>
      <dgm:t>
        <a:bodyPr/>
        <a:lstStyle/>
        <a:p>
          <a:r>
            <a:rPr lang="tr-TR" sz="2000" b="1" dirty="0" smtClean="0">
              <a:solidFill>
                <a:schemeClr val="tx1"/>
              </a:solidFill>
              <a:latin typeface="Calibri" pitchFamily="34" charset="0"/>
            </a:rPr>
            <a:t>Aile ve Sosyal Politikalar Bakanlığı</a:t>
          </a:r>
          <a:endParaRPr lang="tr-TR" sz="2000" b="1" dirty="0">
            <a:solidFill>
              <a:schemeClr val="tx1"/>
            </a:solidFill>
            <a:latin typeface="Calibri" pitchFamily="34" charset="0"/>
          </a:endParaRPr>
        </a:p>
      </dgm:t>
    </dgm:pt>
    <dgm:pt modelId="{A6529659-F07F-4743-AA68-D7745CAA0985}" type="parTrans" cxnId="{CE825F64-0F8A-4775-9BC1-972B220F4AFF}">
      <dgm:prSet/>
      <dgm:spPr/>
      <dgm:t>
        <a:bodyPr/>
        <a:lstStyle/>
        <a:p>
          <a:endParaRPr lang="tr-TR" sz="2000">
            <a:solidFill>
              <a:schemeClr val="tx1"/>
            </a:solidFill>
            <a:latin typeface="Calibri" pitchFamily="34" charset="0"/>
          </a:endParaRPr>
        </a:p>
      </dgm:t>
    </dgm:pt>
    <dgm:pt modelId="{5EEC5A84-CD7D-4F3C-A3D9-8C22D24F89E8}" type="sibTrans" cxnId="{CE825F64-0F8A-4775-9BC1-972B220F4AFF}">
      <dgm:prSet/>
      <dgm:spPr/>
      <dgm:t>
        <a:bodyPr/>
        <a:lstStyle/>
        <a:p>
          <a:endParaRPr lang="tr-TR" sz="2000">
            <a:solidFill>
              <a:schemeClr val="tx1"/>
            </a:solidFill>
            <a:latin typeface="Calibri" pitchFamily="34" charset="0"/>
          </a:endParaRPr>
        </a:p>
      </dgm:t>
    </dgm:pt>
    <dgm:pt modelId="{D67C4187-ECA3-4ACE-9A42-A834FFA004CD}">
      <dgm:prSet phldrT="[Metin]" custT="1"/>
      <dgm:spPr/>
      <dgm:t>
        <a:bodyPr/>
        <a:lstStyle/>
        <a:p>
          <a:r>
            <a:rPr lang="tr-TR" sz="2000" b="1" dirty="0" smtClean="0">
              <a:latin typeface="Calibri" pitchFamily="34" charset="0"/>
            </a:rPr>
            <a:t>Sosyal Yardımlaşma ve Dayanışma Vakıfları</a:t>
          </a:r>
        </a:p>
      </dgm:t>
    </dgm:pt>
    <dgm:pt modelId="{A640A7CC-DE59-46FD-A22C-3B804B270916}" type="parTrans" cxnId="{231C03EA-5919-49CA-B8E1-C59DF6ACBC48}">
      <dgm:prSet/>
      <dgm:spPr/>
      <dgm:t>
        <a:bodyPr/>
        <a:lstStyle/>
        <a:p>
          <a:endParaRPr lang="tr-TR" sz="2000">
            <a:solidFill>
              <a:schemeClr val="tx1"/>
            </a:solidFill>
            <a:latin typeface="Calibri" pitchFamily="34" charset="0"/>
          </a:endParaRPr>
        </a:p>
      </dgm:t>
    </dgm:pt>
    <dgm:pt modelId="{425898D9-6B31-4693-8D5A-9ED1A190DB52}" type="sibTrans" cxnId="{231C03EA-5919-49CA-B8E1-C59DF6ACBC48}">
      <dgm:prSet/>
      <dgm:spPr/>
      <dgm:t>
        <a:bodyPr/>
        <a:lstStyle/>
        <a:p>
          <a:endParaRPr lang="tr-TR" sz="2000">
            <a:solidFill>
              <a:schemeClr val="tx1"/>
            </a:solidFill>
            <a:latin typeface="Calibri" pitchFamily="34" charset="0"/>
          </a:endParaRPr>
        </a:p>
      </dgm:t>
    </dgm:pt>
    <dgm:pt modelId="{F204EC00-3373-4432-800B-3E40AB52838A}">
      <dgm:prSet phldrT="[Metin]" custT="1"/>
      <dgm:spPr/>
      <dgm:t>
        <a:bodyPr/>
        <a:lstStyle/>
        <a:p>
          <a:r>
            <a:rPr lang="tr-TR" sz="2000" b="1" dirty="0" smtClean="0">
              <a:solidFill>
                <a:schemeClr val="bg1"/>
              </a:solidFill>
              <a:latin typeface="Calibri" pitchFamily="34" charset="0"/>
            </a:rPr>
            <a:t>Vakıflar Genel Müdürlüğü</a:t>
          </a:r>
          <a:endParaRPr lang="tr-TR" sz="2000" b="1" dirty="0">
            <a:solidFill>
              <a:schemeClr val="bg1"/>
            </a:solidFill>
            <a:latin typeface="Calibri" pitchFamily="34" charset="0"/>
          </a:endParaRPr>
        </a:p>
      </dgm:t>
    </dgm:pt>
    <dgm:pt modelId="{56B8E123-4856-49DB-97D0-F0903F891A2E}" type="parTrans" cxnId="{2ADBAF3F-9A99-48B0-82FB-BC8E89A69DDA}">
      <dgm:prSet/>
      <dgm:spPr/>
      <dgm:t>
        <a:bodyPr/>
        <a:lstStyle/>
        <a:p>
          <a:endParaRPr lang="tr-TR" sz="2000">
            <a:solidFill>
              <a:schemeClr val="tx1"/>
            </a:solidFill>
            <a:latin typeface="Calibri" pitchFamily="34" charset="0"/>
          </a:endParaRPr>
        </a:p>
      </dgm:t>
    </dgm:pt>
    <dgm:pt modelId="{49C2D4DD-5A88-4843-8EE3-8FDD5AC75157}" type="sibTrans" cxnId="{2ADBAF3F-9A99-48B0-82FB-BC8E89A69DDA}">
      <dgm:prSet/>
      <dgm:spPr/>
      <dgm:t>
        <a:bodyPr/>
        <a:lstStyle/>
        <a:p>
          <a:endParaRPr lang="tr-TR" sz="2000">
            <a:solidFill>
              <a:schemeClr val="tx1"/>
            </a:solidFill>
            <a:latin typeface="Calibri" pitchFamily="34" charset="0"/>
          </a:endParaRPr>
        </a:p>
      </dgm:t>
    </dgm:pt>
    <dgm:pt modelId="{D7283880-10C9-4023-BD37-7C92F5975540}">
      <dgm:prSet phldrT="[Metin]" custT="1"/>
      <dgm:spPr/>
      <dgm:t>
        <a:bodyPr/>
        <a:lstStyle/>
        <a:p>
          <a:endParaRPr lang="tr-TR" sz="2000">
            <a:solidFill>
              <a:schemeClr val="tx1"/>
            </a:solidFill>
            <a:latin typeface="Calibri" pitchFamily="34" charset="0"/>
          </a:endParaRPr>
        </a:p>
      </dgm:t>
    </dgm:pt>
    <dgm:pt modelId="{1115282E-A140-46BE-859E-3188C09D96C9}" type="parTrans" cxnId="{389C317B-67C6-4EE9-AE44-9E60CC45D59F}">
      <dgm:prSet/>
      <dgm:spPr/>
      <dgm:t>
        <a:bodyPr/>
        <a:lstStyle/>
        <a:p>
          <a:endParaRPr lang="tr-TR" sz="2000">
            <a:solidFill>
              <a:schemeClr val="tx1"/>
            </a:solidFill>
            <a:latin typeface="Calibri" pitchFamily="34" charset="0"/>
          </a:endParaRPr>
        </a:p>
      </dgm:t>
    </dgm:pt>
    <dgm:pt modelId="{E7580C7D-43E6-4E18-ACDE-05B666D00DEC}" type="sibTrans" cxnId="{389C317B-67C6-4EE9-AE44-9E60CC45D59F}">
      <dgm:prSet/>
      <dgm:spPr/>
      <dgm:t>
        <a:bodyPr/>
        <a:lstStyle/>
        <a:p>
          <a:endParaRPr lang="tr-TR" sz="2000">
            <a:solidFill>
              <a:schemeClr val="tx1"/>
            </a:solidFill>
            <a:latin typeface="Calibri" pitchFamily="34" charset="0"/>
          </a:endParaRPr>
        </a:p>
      </dgm:t>
    </dgm:pt>
    <dgm:pt modelId="{B21EADCE-9528-4261-85C3-FB45FCC25A24}">
      <dgm:prSet phldrT="[Metin]" custT="1"/>
      <dgm:spPr/>
      <dgm:t>
        <a:bodyPr/>
        <a:lstStyle/>
        <a:p>
          <a:r>
            <a:rPr lang="tr-TR" sz="2000" b="1" dirty="0" smtClean="0">
              <a:solidFill>
                <a:schemeClr val="bg1"/>
              </a:solidFill>
              <a:latin typeface="Calibri" pitchFamily="34" charset="0"/>
            </a:rPr>
            <a:t>Üniversiteler</a:t>
          </a:r>
          <a:endParaRPr lang="tr-TR" sz="2000" b="1" dirty="0">
            <a:solidFill>
              <a:schemeClr val="bg1"/>
            </a:solidFill>
            <a:latin typeface="Calibri" pitchFamily="34" charset="0"/>
          </a:endParaRPr>
        </a:p>
      </dgm:t>
    </dgm:pt>
    <dgm:pt modelId="{E5E2670B-94CF-4BCE-BE9C-0B195D385A1A}" type="parTrans" cxnId="{AA71C165-3015-4D13-8A7D-801B3E5E1C09}">
      <dgm:prSet/>
      <dgm:spPr/>
      <dgm:t>
        <a:bodyPr/>
        <a:lstStyle/>
        <a:p>
          <a:endParaRPr lang="tr-TR" sz="2000">
            <a:solidFill>
              <a:schemeClr val="tx1"/>
            </a:solidFill>
            <a:latin typeface="Calibri" pitchFamily="34" charset="0"/>
          </a:endParaRPr>
        </a:p>
      </dgm:t>
    </dgm:pt>
    <dgm:pt modelId="{0B60254E-DD0C-4E43-A788-627085BB9B93}" type="sibTrans" cxnId="{AA71C165-3015-4D13-8A7D-801B3E5E1C09}">
      <dgm:prSet/>
      <dgm:spPr/>
      <dgm:t>
        <a:bodyPr/>
        <a:lstStyle/>
        <a:p>
          <a:endParaRPr lang="tr-TR" sz="2000">
            <a:solidFill>
              <a:schemeClr val="tx1"/>
            </a:solidFill>
            <a:latin typeface="Calibri" pitchFamily="34" charset="0"/>
          </a:endParaRPr>
        </a:p>
      </dgm:t>
    </dgm:pt>
    <dgm:pt modelId="{A39441F5-498D-446B-96CE-2BE3219693CF}">
      <dgm:prSet custT="1"/>
      <dgm:spPr/>
      <dgm:t>
        <a:bodyPr/>
        <a:lstStyle/>
        <a:p>
          <a:r>
            <a:rPr lang="tr-TR" sz="2000" b="1" dirty="0" smtClean="0">
              <a:latin typeface="Calibri" pitchFamily="34" charset="0"/>
            </a:rPr>
            <a:t>Ticaret ve Sanayi Odaları</a:t>
          </a:r>
          <a:endParaRPr lang="tr-TR" sz="2000" b="1" dirty="0">
            <a:latin typeface="Calibri" pitchFamily="34" charset="0"/>
          </a:endParaRPr>
        </a:p>
      </dgm:t>
    </dgm:pt>
    <dgm:pt modelId="{735703A2-9C1A-42E8-861A-8F213318EDAE}" type="parTrans" cxnId="{4C71ADD3-30FA-4FCC-92C6-EDC920779742}">
      <dgm:prSet/>
      <dgm:spPr/>
      <dgm:t>
        <a:bodyPr/>
        <a:lstStyle/>
        <a:p>
          <a:endParaRPr lang="tr-TR" sz="2000">
            <a:solidFill>
              <a:schemeClr val="tx1"/>
            </a:solidFill>
            <a:latin typeface="Calibri" pitchFamily="34" charset="0"/>
          </a:endParaRPr>
        </a:p>
      </dgm:t>
    </dgm:pt>
    <dgm:pt modelId="{EF498C1B-A5F3-48DE-B249-E87593F2EC51}" type="sibTrans" cxnId="{4C71ADD3-30FA-4FCC-92C6-EDC920779742}">
      <dgm:prSet/>
      <dgm:spPr/>
      <dgm:t>
        <a:bodyPr/>
        <a:lstStyle/>
        <a:p>
          <a:endParaRPr lang="tr-TR" sz="2000">
            <a:solidFill>
              <a:schemeClr val="tx1"/>
            </a:solidFill>
            <a:latin typeface="Calibri" pitchFamily="34" charset="0"/>
          </a:endParaRPr>
        </a:p>
      </dgm:t>
    </dgm:pt>
    <dgm:pt modelId="{9E4966D3-36E7-455C-B434-3B709EBE5B16}">
      <dgm:prSet phldrT="[Metin]" custT="1"/>
      <dgm:spPr/>
      <dgm:t>
        <a:bodyPr/>
        <a:lstStyle/>
        <a:p>
          <a:r>
            <a:rPr lang="tr-TR" sz="2000" b="1" dirty="0" smtClean="0">
              <a:solidFill>
                <a:schemeClr val="tx1"/>
              </a:solidFill>
              <a:latin typeface="Calibri" pitchFamily="34" charset="0"/>
            </a:rPr>
            <a:t>Belediyeler</a:t>
          </a:r>
          <a:endParaRPr lang="tr-TR" sz="2000" b="1" dirty="0">
            <a:solidFill>
              <a:schemeClr val="tx1"/>
            </a:solidFill>
            <a:latin typeface="Calibri" pitchFamily="34" charset="0"/>
          </a:endParaRPr>
        </a:p>
      </dgm:t>
    </dgm:pt>
    <dgm:pt modelId="{A927F32E-E4A7-4636-9BC1-A7B4152E4FDE}" type="sibTrans" cxnId="{96F67105-B684-40FF-B705-80C38AE74991}">
      <dgm:prSet/>
      <dgm:spPr/>
      <dgm:t>
        <a:bodyPr/>
        <a:lstStyle/>
        <a:p>
          <a:endParaRPr lang="tr-TR" sz="2000">
            <a:solidFill>
              <a:schemeClr val="tx1"/>
            </a:solidFill>
            <a:latin typeface="Calibri" pitchFamily="34" charset="0"/>
          </a:endParaRPr>
        </a:p>
      </dgm:t>
    </dgm:pt>
    <dgm:pt modelId="{B8964599-A925-45CD-A07A-31B3B4E4BDE5}" type="parTrans" cxnId="{96F67105-B684-40FF-B705-80C38AE74991}">
      <dgm:prSet/>
      <dgm:spPr/>
      <dgm:t>
        <a:bodyPr/>
        <a:lstStyle/>
        <a:p>
          <a:endParaRPr lang="tr-TR" sz="2000">
            <a:solidFill>
              <a:schemeClr val="tx1"/>
            </a:solidFill>
            <a:latin typeface="Calibri" pitchFamily="34" charset="0"/>
          </a:endParaRPr>
        </a:p>
      </dgm:t>
    </dgm:pt>
    <dgm:pt modelId="{30318BBA-F0C8-4075-B29C-059BAAC1C1C9}">
      <dgm:prSet phldrT="[Metin]" custT="1"/>
      <dgm:spPr/>
      <dgm:t>
        <a:bodyPr/>
        <a:lstStyle/>
        <a:p>
          <a:endParaRPr lang="tr-TR" sz="2000" dirty="0">
            <a:solidFill>
              <a:schemeClr val="tx1"/>
            </a:solidFill>
            <a:latin typeface="Calibri" pitchFamily="34" charset="0"/>
          </a:endParaRPr>
        </a:p>
      </dgm:t>
    </dgm:pt>
    <dgm:pt modelId="{8401686D-6EAB-4DD5-B3F1-883C76570A6C}" type="sibTrans" cxnId="{FB93F60E-B45B-4EB6-B660-0C0F93A0A8ED}">
      <dgm:prSet/>
      <dgm:spPr/>
      <dgm:t>
        <a:bodyPr/>
        <a:lstStyle/>
        <a:p>
          <a:endParaRPr lang="tr-TR" sz="2000">
            <a:solidFill>
              <a:schemeClr val="tx1"/>
            </a:solidFill>
            <a:latin typeface="Calibri" pitchFamily="34" charset="0"/>
          </a:endParaRPr>
        </a:p>
      </dgm:t>
    </dgm:pt>
    <dgm:pt modelId="{1C2FD54A-A560-4C91-8778-07300E8C788C}" type="parTrans" cxnId="{FB93F60E-B45B-4EB6-B660-0C0F93A0A8ED}">
      <dgm:prSet/>
      <dgm:spPr/>
      <dgm:t>
        <a:bodyPr/>
        <a:lstStyle/>
        <a:p>
          <a:endParaRPr lang="tr-TR" sz="2000">
            <a:solidFill>
              <a:schemeClr val="tx1"/>
            </a:solidFill>
            <a:latin typeface="Calibri" pitchFamily="34" charset="0"/>
          </a:endParaRPr>
        </a:p>
      </dgm:t>
    </dgm:pt>
    <dgm:pt modelId="{95EB42CD-F071-474E-B98B-B58D1C7BD165}" type="pres">
      <dgm:prSet presAssocID="{BD989FCD-2988-45FC-B4AE-3EC362A9774C}" presName="Name0" presStyleCnt="0">
        <dgm:presLayoutVars>
          <dgm:chMax val="1"/>
          <dgm:chPref val="1"/>
          <dgm:dir/>
          <dgm:animOne val="branch"/>
          <dgm:animLvl val="lvl"/>
        </dgm:presLayoutVars>
      </dgm:prSet>
      <dgm:spPr/>
      <dgm:t>
        <a:bodyPr/>
        <a:lstStyle/>
        <a:p>
          <a:endParaRPr lang="tr-TR"/>
        </a:p>
      </dgm:t>
    </dgm:pt>
    <dgm:pt modelId="{089530DC-DDBD-4F53-9962-DC6ED3270D0F}" type="pres">
      <dgm:prSet presAssocID="{30318BBA-F0C8-4075-B29C-059BAAC1C1C9}" presName="singleCycle" presStyleCnt="0"/>
      <dgm:spPr/>
      <dgm:t>
        <a:bodyPr/>
        <a:lstStyle/>
        <a:p>
          <a:endParaRPr lang="tr-TR"/>
        </a:p>
      </dgm:t>
    </dgm:pt>
    <dgm:pt modelId="{FF07C8C1-4F36-493E-88CB-987F0A81BCF3}" type="pres">
      <dgm:prSet presAssocID="{30318BBA-F0C8-4075-B29C-059BAAC1C1C9}" presName="singleCenter" presStyleLbl="node1" presStyleIdx="0" presStyleCnt="8">
        <dgm:presLayoutVars>
          <dgm:chMax val="7"/>
          <dgm:chPref val="7"/>
        </dgm:presLayoutVars>
      </dgm:prSet>
      <dgm:spPr/>
      <dgm:t>
        <a:bodyPr/>
        <a:lstStyle/>
        <a:p>
          <a:endParaRPr lang="tr-TR"/>
        </a:p>
      </dgm:t>
    </dgm:pt>
    <dgm:pt modelId="{B268EDF6-5315-4ECB-9BBB-6E64EB338D89}" type="pres">
      <dgm:prSet presAssocID="{B8964599-A925-45CD-A07A-31B3B4E4BDE5}" presName="Name56" presStyleLbl="parChTrans1D2" presStyleIdx="0" presStyleCnt="7"/>
      <dgm:spPr/>
      <dgm:t>
        <a:bodyPr/>
        <a:lstStyle/>
        <a:p>
          <a:endParaRPr lang="tr-TR"/>
        </a:p>
      </dgm:t>
    </dgm:pt>
    <dgm:pt modelId="{531F009A-568C-4664-8CD9-C80C0A9BAC9E}" type="pres">
      <dgm:prSet presAssocID="{9E4966D3-36E7-455C-B434-3B709EBE5B16}" presName="text0" presStyleLbl="node1" presStyleIdx="1" presStyleCnt="8" custScaleX="202037" custScaleY="75493">
        <dgm:presLayoutVars>
          <dgm:bulletEnabled val="1"/>
        </dgm:presLayoutVars>
      </dgm:prSet>
      <dgm:spPr/>
      <dgm:t>
        <a:bodyPr/>
        <a:lstStyle/>
        <a:p>
          <a:endParaRPr lang="tr-TR"/>
        </a:p>
      </dgm:t>
    </dgm:pt>
    <dgm:pt modelId="{ABE6D8A8-00D0-4146-A59A-E48E370CEBC0}" type="pres">
      <dgm:prSet presAssocID="{AE430C6C-6AB8-471B-8C90-44B69BCD1A10}" presName="Name56" presStyleLbl="parChTrans1D2" presStyleIdx="1" presStyleCnt="7"/>
      <dgm:spPr/>
      <dgm:t>
        <a:bodyPr/>
        <a:lstStyle/>
        <a:p>
          <a:endParaRPr lang="tr-TR"/>
        </a:p>
      </dgm:t>
    </dgm:pt>
    <dgm:pt modelId="{64F57450-D1BA-4E12-A4D1-4D96E21552C4}" type="pres">
      <dgm:prSet presAssocID="{A8B41705-4E13-4778-805C-9CD4AA8CA343}" presName="text0" presStyleLbl="node1" presStyleIdx="2" presStyleCnt="8" custScaleX="91847" custScaleY="94135" custRadScaleRad="143052" custRadScaleInc="39076">
        <dgm:presLayoutVars>
          <dgm:bulletEnabled val="1"/>
        </dgm:presLayoutVars>
      </dgm:prSet>
      <dgm:spPr/>
      <dgm:t>
        <a:bodyPr/>
        <a:lstStyle/>
        <a:p>
          <a:endParaRPr lang="tr-TR"/>
        </a:p>
      </dgm:t>
    </dgm:pt>
    <dgm:pt modelId="{47B6CD84-83D0-4105-AB7B-9A32D8D319DA}" type="pres">
      <dgm:prSet presAssocID="{A6529659-F07F-4743-AA68-D7745CAA0985}" presName="Name56" presStyleLbl="parChTrans1D2" presStyleIdx="2" presStyleCnt="7"/>
      <dgm:spPr/>
      <dgm:t>
        <a:bodyPr/>
        <a:lstStyle/>
        <a:p>
          <a:endParaRPr lang="tr-TR"/>
        </a:p>
      </dgm:t>
    </dgm:pt>
    <dgm:pt modelId="{2EE6869D-2A19-4601-B0F0-075F9F3756FB}" type="pres">
      <dgm:prSet presAssocID="{D6DAE968-DBC6-4B7D-9DA2-A4D761D8DB3D}" presName="text0" presStyleLbl="node1" presStyleIdx="3" presStyleCnt="8" custScaleX="164292" custScaleY="126541" custRadScaleRad="145834" custRadScaleInc="-18276">
        <dgm:presLayoutVars>
          <dgm:bulletEnabled val="1"/>
        </dgm:presLayoutVars>
      </dgm:prSet>
      <dgm:spPr/>
      <dgm:t>
        <a:bodyPr/>
        <a:lstStyle/>
        <a:p>
          <a:endParaRPr lang="tr-TR"/>
        </a:p>
      </dgm:t>
    </dgm:pt>
    <dgm:pt modelId="{77FD3E01-337A-4BB2-8FB8-A6520481B569}" type="pres">
      <dgm:prSet presAssocID="{735703A2-9C1A-42E8-861A-8F213318EDAE}" presName="Name56" presStyleLbl="parChTrans1D2" presStyleIdx="3" presStyleCnt="7"/>
      <dgm:spPr/>
      <dgm:t>
        <a:bodyPr/>
        <a:lstStyle/>
        <a:p>
          <a:endParaRPr lang="tr-TR"/>
        </a:p>
      </dgm:t>
    </dgm:pt>
    <dgm:pt modelId="{35CD4B30-B504-4D46-9614-DEB57B8C9E69}" type="pres">
      <dgm:prSet presAssocID="{A39441F5-498D-446B-96CE-2BE3219693CF}" presName="text0" presStyleLbl="node1" presStyleIdx="4" presStyleCnt="8" custScaleX="195729" custScaleY="60113" custRadScaleRad="117853" custRadScaleInc="-58161">
        <dgm:presLayoutVars>
          <dgm:bulletEnabled val="1"/>
        </dgm:presLayoutVars>
      </dgm:prSet>
      <dgm:spPr/>
      <dgm:t>
        <a:bodyPr/>
        <a:lstStyle/>
        <a:p>
          <a:endParaRPr lang="tr-TR"/>
        </a:p>
      </dgm:t>
    </dgm:pt>
    <dgm:pt modelId="{5B85C999-711F-45E6-860B-60536FEABB23}" type="pres">
      <dgm:prSet presAssocID="{A640A7CC-DE59-46FD-A22C-3B804B270916}" presName="Name56" presStyleLbl="parChTrans1D2" presStyleIdx="4" presStyleCnt="7"/>
      <dgm:spPr/>
      <dgm:t>
        <a:bodyPr/>
        <a:lstStyle/>
        <a:p>
          <a:endParaRPr lang="tr-TR"/>
        </a:p>
      </dgm:t>
    </dgm:pt>
    <dgm:pt modelId="{AA0CF530-85D1-48E2-BDAC-4B7C3965B87C}" type="pres">
      <dgm:prSet presAssocID="{D67C4187-ECA3-4ACE-9A42-A834FFA004CD}" presName="text0" presStyleLbl="node1" presStyleIdx="5" presStyleCnt="8" custScaleX="357621" custScaleY="81873" custRadScaleRad="149949" custRadScaleInc="118526">
        <dgm:presLayoutVars>
          <dgm:bulletEnabled val="1"/>
        </dgm:presLayoutVars>
      </dgm:prSet>
      <dgm:spPr/>
      <dgm:t>
        <a:bodyPr/>
        <a:lstStyle/>
        <a:p>
          <a:endParaRPr lang="tr-TR"/>
        </a:p>
      </dgm:t>
    </dgm:pt>
    <dgm:pt modelId="{C2F121FE-126F-41A8-BA8A-16EAEBD65894}" type="pres">
      <dgm:prSet presAssocID="{E5E2670B-94CF-4BCE-BE9C-0B195D385A1A}" presName="Name56" presStyleLbl="parChTrans1D2" presStyleIdx="5" presStyleCnt="7"/>
      <dgm:spPr/>
      <dgm:t>
        <a:bodyPr/>
        <a:lstStyle/>
        <a:p>
          <a:endParaRPr lang="tr-TR"/>
        </a:p>
      </dgm:t>
    </dgm:pt>
    <dgm:pt modelId="{F26B65C3-B4ED-42B5-83A8-A03A634132D3}" type="pres">
      <dgm:prSet presAssocID="{B21EADCE-9528-4261-85C3-FB45FCC25A24}" presName="text0" presStyleLbl="node1" presStyleIdx="6" presStyleCnt="8" custScaleX="298271" custScaleY="71789" custRadScaleRad="147023" custRadScaleInc="18534">
        <dgm:presLayoutVars>
          <dgm:bulletEnabled val="1"/>
        </dgm:presLayoutVars>
      </dgm:prSet>
      <dgm:spPr/>
      <dgm:t>
        <a:bodyPr/>
        <a:lstStyle/>
        <a:p>
          <a:endParaRPr lang="tr-TR"/>
        </a:p>
      </dgm:t>
    </dgm:pt>
    <dgm:pt modelId="{1B68804F-4391-437E-A0D0-74D7B23B6C2B}" type="pres">
      <dgm:prSet presAssocID="{56B8E123-4856-49DB-97D0-F0903F891A2E}" presName="Name56" presStyleLbl="parChTrans1D2" presStyleIdx="6" presStyleCnt="7"/>
      <dgm:spPr/>
      <dgm:t>
        <a:bodyPr/>
        <a:lstStyle/>
        <a:p>
          <a:endParaRPr lang="tr-TR"/>
        </a:p>
      </dgm:t>
    </dgm:pt>
    <dgm:pt modelId="{3EE593AF-513A-4432-BCFC-EF1B13CB9957}" type="pres">
      <dgm:prSet presAssocID="{F204EC00-3373-4432-800B-3E40AB52838A}" presName="text0" presStyleLbl="node1" presStyleIdx="7" presStyleCnt="8" custScaleX="218730" custScaleY="80533" custRadScaleRad="160430" custRadScaleInc="-57535">
        <dgm:presLayoutVars>
          <dgm:bulletEnabled val="1"/>
        </dgm:presLayoutVars>
      </dgm:prSet>
      <dgm:spPr/>
      <dgm:t>
        <a:bodyPr/>
        <a:lstStyle/>
        <a:p>
          <a:endParaRPr lang="tr-TR"/>
        </a:p>
      </dgm:t>
    </dgm:pt>
  </dgm:ptLst>
  <dgm:cxnLst>
    <dgm:cxn modelId="{269B0B7C-FB07-460B-9CE5-F07202FFD6B3}" type="presOf" srcId="{56B8E123-4856-49DB-97D0-F0903F891A2E}" destId="{1B68804F-4391-437E-A0D0-74D7B23B6C2B}" srcOrd="0" destOrd="0" presId="urn:microsoft.com/office/officeart/2008/layout/RadialCluster"/>
    <dgm:cxn modelId="{90AFCD84-369E-4CC0-AC49-946FB061CC3D}" type="presOf" srcId="{9E4966D3-36E7-455C-B434-3B709EBE5B16}" destId="{531F009A-568C-4664-8CD9-C80C0A9BAC9E}" srcOrd="0" destOrd="0" presId="urn:microsoft.com/office/officeart/2008/layout/RadialCluster"/>
    <dgm:cxn modelId="{21D794AF-78EA-4963-B224-485EB11A9910}" type="presOf" srcId="{D67C4187-ECA3-4ACE-9A42-A834FFA004CD}" destId="{AA0CF530-85D1-48E2-BDAC-4B7C3965B87C}" srcOrd="0" destOrd="0" presId="urn:microsoft.com/office/officeart/2008/layout/RadialCluster"/>
    <dgm:cxn modelId="{92EB2B47-5E95-42C7-8DAA-505C5AAA1AC3}" type="presOf" srcId="{A6529659-F07F-4743-AA68-D7745CAA0985}" destId="{47B6CD84-83D0-4105-AB7B-9A32D8D319DA}" srcOrd="0" destOrd="0" presId="urn:microsoft.com/office/officeart/2008/layout/RadialCluster"/>
    <dgm:cxn modelId="{AFDA7A57-6171-4588-BBB0-98FB8B56A3A0}" type="presOf" srcId="{A8B41705-4E13-4778-805C-9CD4AA8CA343}" destId="{64F57450-D1BA-4E12-A4D1-4D96E21552C4}" srcOrd="0" destOrd="0" presId="urn:microsoft.com/office/officeart/2008/layout/RadialCluster"/>
    <dgm:cxn modelId="{522496D5-B980-4335-BEAF-67E35A86A75C}" type="presOf" srcId="{A39441F5-498D-446B-96CE-2BE3219693CF}" destId="{35CD4B30-B504-4D46-9614-DEB57B8C9E69}" srcOrd="0" destOrd="0" presId="urn:microsoft.com/office/officeart/2008/layout/RadialCluster"/>
    <dgm:cxn modelId="{96F67105-B684-40FF-B705-80C38AE74991}" srcId="{30318BBA-F0C8-4075-B29C-059BAAC1C1C9}" destId="{9E4966D3-36E7-455C-B434-3B709EBE5B16}" srcOrd="0" destOrd="0" parTransId="{B8964599-A925-45CD-A07A-31B3B4E4BDE5}" sibTransId="{A927F32E-E4A7-4636-9BC1-A7B4152E4FDE}"/>
    <dgm:cxn modelId="{2ADBAF3F-9A99-48B0-82FB-BC8E89A69DDA}" srcId="{30318BBA-F0C8-4075-B29C-059BAAC1C1C9}" destId="{F204EC00-3373-4432-800B-3E40AB52838A}" srcOrd="6" destOrd="0" parTransId="{56B8E123-4856-49DB-97D0-F0903F891A2E}" sibTransId="{49C2D4DD-5A88-4843-8EE3-8FDD5AC75157}"/>
    <dgm:cxn modelId="{FB93F60E-B45B-4EB6-B660-0C0F93A0A8ED}" srcId="{BD989FCD-2988-45FC-B4AE-3EC362A9774C}" destId="{30318BBA-F0C8-4075-B29C-059BAAC1C1C9}" srcOrd="0" destOrd="0" parTransId="{1C2FD54A-A560-4C91-8778-07300E8C788C}" sibTransId="{8401686D-6EAB-4DD5-B3F1-883C76570A6C}"/>
    <dgm:cxn modelId="{083006A3-7DCB-4ACA-850A-60470FD3B0AF}" type="presOf" srcId="{F204EC00-3373-4432-800B-3E40AB52838A}" destId="{3EE593AF-513A-4432-BCFC-EF1B13CB9957}" srcOrd="0" destOrd="0" presId="urn:microsoft.com/office/officeart/2008/layout/RadialCluster"/>
    <dgm:cxn modelId="{4C71ADD3-30FA-4FCC-92C6-EDC920779742}" srcId="{30318BBA-F0C8-4075-B29C-059BAAC1C1C9}" destId="{A39441F5-498D-446B-96CE-2BE3219693CF}" srcOrd="3" destOrd="0" parTransId="{735703A2-9C1A-42E8-861A-8F213318EDAE}" sibTransId="{EF498C1B-A5F3-48DE-B249-E87593F2EC51}"/>
    <dgm:cxn modelId="{81674DA1-9172-4EF2-B321-2DDC2B9EAC17}" type="presOf" srcId="{B8964599-A925-45CD-A07A-31B3B4E4BDE5}" destId="{B268EDF6-5315-4ECB-9BBB-6E64EB338D89}" srcOrd="0" destOrd="0" presId="urn:microsoft.com/office/officeart/2008/layout/RadialCluster"/>
    <dgm:cxn modelId="{BBD3FE98-FF67-4E0C-B3E7-D5965F569F85}" type="presOf" srcId="{30318BBA-F0C8-4075-B29C-059BAAC1C1C9}" destId="{FF07C8C1-4F36-493E-88CB-987F0A81BCF3}" srcOrd="0" destOrd="0" presId="urn:microsoft.com/office/officeart/2008/layout/RadialCluster"/>
    <dgm:cxn modelId="{6B807F8C-AF80-4161-AE2F-716D9C19E96E}" type="presOf" srcId="{BD989FCD-2988-45FC-B4AE-3EC362A9774C}" destId="{95EB42CD-F071-474E-B98B-B58D1C7BD165}" srcOrd="0" destOrd="0" presId="urn:microsoft.com/office/officeart/2008/layout/RadialCluster"/>
    <dgm:cxn modelId="{CE825F64-0F8A-4775-9BC1-972B220F4AFF}" srcId="{30318BBA-F0C8-4075-B29C-059BAAC1C1C9}" destId="{D6DAE968-DBC6-4B7D-9DA2-A4D761D8DB3D}" srcOrd="2" destOrd="0" parTransId="{A6529659-F07F-4743-AA68-D7745CAA0985}" sibTransId="{5EEC5A84-CD7D-4F3C-A3D9-8C22D24F89E8}"/>
    <dgm:cxn modelId="{389C317B-67C6-4EE9-AE44-9E60CC45D59F}" srcId="{30318BBA-F0C8-4075-B29C-059BAAC1C1C9}" destId="{D7283880-10C9-4023-BD37-7C92F5975540}" srcOrd="7" destOrd="0" parTransId="{1115282E-A140-46BE-859E-3188C09D96C9}" sibTransId="{E7580C7D-43E6-4E18-ACDE-05B666D00DEC}"/>
    <dgm:cxn modelId="{622AF411-53AB-4B1D-827D-5BB043AFE1AF}" type="presOf" srcId="{A640A7CC-DE59-46FD-A22C-3B804B270916}" destId="{5B85C999-711F-45E6-860B-60536FEABB23}" srcOrd="0" destOrd="0" presId="urn:microsoft.com/office/officeart/2008/layout/RadialCluster"/>
    <dgm:cxn modelId="{F86C3190-53F3-4F2C-9362-C6C30339295D}" type="presOf" srcId="{B21EADCE-9528-4261-85C3-FB45FCC25A24}" destId="{F26B65C3-B4ED-42B5-83A8-A03A634132D3}" srcOrd="0" destOrd="0" presId="urn:microsoft.com/office/officeart/2008/layout/RadialCluster"/>
    <dgm:cxn modelId="{231C03EA-5919-49CA-B8E1-C59DF6ACBC48}" srcId="{30318BBA-F0C8-4075-B29C-059BAAC1C1C9}" destId="{D67C4187-ECA3-4ACE-9A42-A834FFA004CD}" srcOrd="4" destOrd="0" parTransId="{A640A7CC-DE59-46FD-A22C-3B804B270916}" sibTransId="{425898D9-6B31-4693-8D5A-9ED1A190DB52}"/>
    <dgm:cxn modelId="{55F48148-7CCF-453B-BAAC-F64B748B58CE}" type="presOf" srcId="{E5E2670B-94CF-4BCE-BE9C-0B195D385A1A}" destId="{C2F121FE-126F-41A8-BA8A-16EAEBD65894}" srcOrd="0" destOrd="0" presId="urn:microsoft.com/office/officeart/2008/layout/RadialCluster"/>
    <dgm:cxn modelId="{8DFD6F39-5368-41EB-BFAB-0C292BF42FA9}" type="presOf" srcId="{D6DAE968-DBC6-4B7D-9DA2-A4D761D8DB3D}" destId="{2EE6869D-2A19-4601-B0F0-075F9F3756FB}" srcOrd="0" destOrd="0" presId="urn:microsoft.com/office/officeart/2008/layout/RadialCluster"/>
    <dgm:cxn modelId="{840683F8-E765-4777-838E-450415E4279B}" type="presOf" srcId="{AE430C6C-6AB8-471B-8C90-44B69BCD1A10}" destId="{ABE6D8A8-00D0-4146-A59A-E48E370CEBC0}" srcOrd="0" destOrd="0" presId="urn:microsoft.com/office/officeart/2008/layout/RadialCluster"/>
    <dgm:cxn modelId="{AA71C165-3015-4D13-8A7D-801B3E5E1C09}" srcId="{30318BBA-F0C8-4075-B29C-059BAAC1C1C9}" destId="{B21EADCE-9528-4261-85C3-FB45FCC25A24}" srcOrd="5" destOrd="0" parTransId="{E5E2670B-94CF-4BCE-BE9C-0B195D385A1A}" sibTransId="{0B60254E-DD0C-4E43-A788-627085BB9B93}"/>
    <dgm:cxn modelId="{A92C39B4-092A-4C95-A2AF-0C67E142AF55}" srcId="{30318BBA-F0C8-4075-B29C-059BAAC1C1C9}" destId="{A8B41705-4E13-4778-805C-9CD4AA8CA343}" srcOrd="1" destOrd="0" parTransId="{AE430C6C-6AB8-471B-8C90-44B69BCD1A10}" sibTransId="{B411D731-DC44-4F6C-A327-C8C5FA2706B0}"/>
    <dgm:cxn modelId="{530921C7-FB2A-44DA-92B0-D6FAC46E23F1}" type="presOf" srcId="{735703A2-9C1A-42E8-861A-8F213318EDAE}" destId="{77FD3E01-337A-4BB2-8FB8-A6520481B569}" srcOrd="0" destOrd="0" presId="urn:microsoft.com/office/officeart/2008/layout/RadialCluster"/>
    <dgm:cxn modelId="{4D677AE4-EB0A-478E-989E-1454D526A1AE}" type="presParOf" srcId="{95EB42CD-F071-474E-B98B-B58D1C7BD165}" destId="{089530DC-DDBD-4F53-9962-DC6ED3270D0F}" srcOrd="0" destOrd="0" presId="urn:microsoft.com/office/officeart/2008/layout/RadialCluster"/>
    <dgm:cxn modelId="{E00168D5-082B-45D0-844B-A517AA5DD3FC}" type="presParOf" srcId="{089530DC-DDBD-4F53-9962-DC6ED3270D0F}" destId="{FF07C8C1-4F36-493E-88CB-987F0A81BCF3}" srcOrd="0" destOrd="0" presId="urn:microsoft.com/office/officeart/2008/layout/RadialCluster"/>
    <dgm:cxn modelId="{1903ADD7-BB1A-4C29-A652-D585069E8FAF}" type="presParOf" srcId="{089530DC-DDBD-4F53-9962-DC6ED3270D0F}" destId="{B268EDF6-5315-4ECB-9BBB-6E64EB338D89}" srcOrd="1" destOrd="0" presId="urn:microsoft.com/office/officeart/2008/layout/RadialCluster"/>
    <dgm:cxn modelId="{1920875A-99BF-4440-B3D3-AE9EDE64076F}" type="presParOf" srcId="{089530DC-DDBD-4F53-9962-DC6ED3270D0F}" destId="{531F009A-568C-4664-8CD9-C80C0A9BAC9E}" srcOrd="2" destOrd="0" presId="urn:microsoft.com/office/officeart/2008/layout/RadialCluster"/>
    <dgm:cxn modelId="{5E9FE25F-9280-41FC-B514-2DF85EF86145}" type="presParOf" srcId="{089530DC-DDBD-4F53-9962-DC6ED3270D0F}" destId="{ABE6D8A8-00D0-4146-A59A-E48E370CEBC0}" srcOrd="3" destOrd="0" presId="urn:microsoft.com/office/officeart/2008/layout/RadialCluster"/>
    <dgm:cxn modelId="{2FE740F6-49BC-4957-8F3A-475C6709B6FA}" type="presParOf" srcId="{089530DC-DDBD-4F53-9962-DC6ED3270D0F}" destId="{64F57450-D1BA-4E12-A4D1-4D96E21552C4}" srcOrd="4" destOrd="0" presId="urn:microsoft.com/office/officeart/2008/layout/RadialCluster"/>
    <dgm:cxn modelId="{80DB3335-00E7-413C-881B-73056D53B6E7}" type="presParOf" srcId="{089530DC-DDBD-4F53-9962-DC6ED3270D0F}" destId="{47B6CD84-83D0-4105-AB7B-9A32D8D319DA}" srcOrd="5" destOrd="0" presId="urn:microsoft.com/office/officeart/2008/layout/RadialCluster"/>
    <dgm:cxn modelId="{026B6F02-3C61-4064-B57F-4C788A8B6505}" type="presParOf" srcId="{089530DC-DDBD-4F53-9962-DC6ED3270D0F}" destId="{2EE6869D-2A19-4601-B0F0-075F9F3756FB}" srcOrd="6" destOrd="0" presId="urn:microsoft.com/office/officeart/2008/layout/RadialCluster"/>
    <dgm:cxn modelId="{BEB8E7A0-8BB2-4B70-A8F6-F1CD0AC10EA2}" type="presParOf" srcId="{089530DC-DDBD-4F53-9962-DC6ED3270D0F}" destId="{77FD3E01-337A-4BB2-8FB8-A6520481B569}" srcOrd="7" destOrd="0" presId="urn:microsoft.com/office/officeart/2008/layout/RadialCluster"/>
    <dgm:cxn modelId="{13F9B603-7524-4F7D-A255-FE7A1DCC918E}" type="presParOf" srcId="{089530DC-DDBD-4F53-9962-DC6ED3270D0F}" destId="{35CD4B30-B504-4D46-9614-DEB57B8C9E69}" srcOrd="8" destOrd="0" presId="urn:microsoft.com/office/officeart/2008/layout/RadialCluster"/>
    <dgm:cxn modelId="{C823162D-78D4-4A47-BE7F-F0579A26B801}" type="presParOf" srcId="{089530DC-DDBD-4F53-9962-DC6ED3270D0F}" destId="{5B85C999-711F-45E6-860B-60536FEABB23}" srcOrd="9" destOrd="0" presId="urn:microsoft.com/office/officeart/2008/layout/RadialCluster"/>
    <dgm:cxn modelId="{CA563C92-D16C-4C1E-981B-411DBB0339D0}" type="presParOf" srcId="{089530DC-DDBD-4F53-9962-DC6ED3270D0F}" destId="{AA0CF530-85D1-48E2-BDAC-4B7C3965B87C}" srcOrd="10" destOrd="0" presId="urn:microsoft.com/office/officeart/2008/layout/RadialCluster"/>
    <dgm:cxn modelId="{6F75EACE-0B11-4EBD-9B13-B57D2E1A797F}" type="presParOf" srcId="{089530DC-DDBD-4F53-9962-DC6ED3270D0F}" destId="{C2F121FE-126F-41A8-BA8A-16EAEBD65894}" srcOrd="11" destOrd="0" presId="urn:microsoft.com/office/officeart/2008/layout/RadialCluster"/>
    <dgm:cxn modelId="{5E5E461F-E637-43CC-A05F-DE236A27FBCD}" type="presParOf" srcId="{089530DC-DDBD-4F53-9962-DC6ED3270D0F}" destId="{F26B65C3-B4ED-42B5-83A8-A03A634132D3}" srcOrd="12" destOrd="0" presId="urn:microsoft.com/office/officeart/2008/layout/RadialCluster"/>
    <dgm:cxn modelId="{0803B1E4-D528-43A9-95A1-C6CD4622740D}" type="presParOf" srcId="{089530DC-DDBD-4F53-9962-DC6ED3270D0F}" destId="{1B68804F-4391-437E-A0D0-74D7B23B6C2B}" srcOrd="13" destOrd="0" presId="urn:microsoft.com/office/officeart/2008/layout/RadialCluster"/>
    <dgm:cxn modelId="{0CC605BF-530A-4011-B7BE-46965E8F7BDA}" type="presParOf" srcId="{089530DC-DDBD-4F53-9962-DC6ED3270D0F}" destId="{3EE593AF-513A-4432-BCFC-EF1B13CB9957}" srcOrd="14"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93421B-D654-48A4-8E4D-AAA91E49C154}"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tr-TR"/>
        </a:p>
      </dgm:t>
    </dgm:pt>
    <dgm:pt modelId="{6141D548-F8F3-4858-A01F-341C57B83B20}">
      <dgm:prSet phldrT="[Metin]" custT="1"/>
      <dgm:spPr/>
      <dgm:t>
        <a:bodyPr/>
        <a:lstStyle/>
        <a:p>
          <a:r>
            <a:rPr lang="tr-TR" sz="1600" b="1" noProof="0" dirty="0" smtClean="0">
              <a:latin typeface="+mj-lt"/>
              <a:ea typeface="ＭＳ Ｐゴシック" charset="-128"/>
              <a:cs typeface="Arial" pitchFamily="34" charset="0"/>
            </a:rPr>
            <a:t>Ekonomik, sektörel, bölgesel kriz veya  zorlayıcı sebeplerle</a:t>
          </a:r>
          <a:endParaRPr lang="en-US" sz="1600" b="1" noProof="0" dirty="0">
            <a:latin typeface="+mj-lt"/>
            <a:cs typeface="Calibri" pitchFamily="34" charset="0"/>
          </a:endParaRPr>
        </a:p>
      </dgm:t>
    </dgm:pt>
    <dgm:pt modelId="{41994DCA-3ADF-4B37-81E8-75C90DCAE292}" type="parTrans" cxnId="{AC513A89-CD15-41C5-95D6-20183E55E1ED}">
      <dgm:prSet/>
      <dgm:spPr/>
      <dgm:t>
        <a:bodyPr/>
        <a:lstStyle/>
        <a:p>
          <a:endParaRPr lang="tr-TR"/>
        </a:p>
      </dgm:t>
    </dgm:pt>
    <dgm:pt modelId="{B7DA3EB8-E1F2-4059-8722-91EDAF1FD730}" type="sibTrans" cxnId="{AC513A89-CD15-41C5-95D6-20183E55E1ED}">
      <dgm:prSet/>
      <dgm:spPr/>
      <dgm:t>
        <a:bodyPr/>
        <a:lstStyle/>
        <a:p>
          <a:endParaRPr lang="tr-TR"/>
        </a:p>
      </dgm:t>
    </dgm:pt>
    <dgm:pt modelId="{B731C403-3212-4F85-8BBF-9B5ADF171FCA}">
      <dgm:prSet custT="1"/>
      <dgm:spPr/>
      <dgm:t>
        <a:bodyPr/>
        <a:lstStyle/>
        <a:p>
          <a:r>
            <a:rPr lang="tr-TR" sz="2400" noProof="0" smtClean="0">
              <a:latin typeface="+mj-lt"/>
              <a:ea typeface="Arial Unicode MS" pitchFamily="34" charset="-128"/>
              <a:cs typeface="Arial Unicode MS" pitchFamily="34" charset="-128"/>
            </a:rPr>
            <a:t>İş Kaybı Tazminatı</a:t>
          </a:r>
          <a:endParaRPr lang="en-US" sz="2400" noProof="0" dirty="0">
            <a:latin typeface="+mj-lt"/>
            <a:ea typeface="Arial Unicode MS" pitchFamily="34" charset="-128"/>
            <a:cs typeface="Arial Unicode MS" pitchFamily="34" charset="-128"/>
          </a:endParaRPr>
        </a:p>
      </dgm:t>
    </dgm:pt>
    <dgm:pt modelId="{80ED1F27-BE20-4C20-A438-510962E7DFBE}" type="parTrans" cxnId="{5645E70F-CF6E-46AD-83B3-A8D9A8E53C7A}">
      <dgm:prSet/>
      <dgm:spPr/>
      <dgm:t>
        <a:bodyPr/>
        <a:lstStyle/>
        <a:p>
          <a:endParaRPr lang="tr-TR"/>
        </a:p>
      </dgm:t>
    </dgm:pt>
    <dgm:pt modelId="{C35AD590-A5AA-4D37-8843-8812C31101E5}" type="sibTrans" cxnId="{5645E70F-CF6E-46AD-83B3-A8D9A8E53C7A}">
      <dgm:prSet/>
      <dgm:spPr/>
      <dgm:t>
        <a:bodyPr/>
        <a:lstStyle/>
        <a:p>
          <a:endParaRPr lang="tr-TR"/>
        </a:p>
      </dgm:t>
    </dgm:pt>
    <dgm:pt modelId="{45F159EF-7018-4170-8B88-8F2DE774F4E1}">
      <dgm:prSet custT="1"/>
      <dgm:spPr/>
      <dgm:t>
        <a:bodyPr/>
        <a:lstStyle/>
        <a:p>
          <a:r>
            <a:rPr lang="tr-TR" sz="1600" b="0" noProof="0" smtClean="0">
              <a:latin typeface="+mj-lt"/>
              <a:ea typeface="ＭＳ Ｐゴシック" charset="-128"/>
              <a:cs typeface="Arial" pitchFamily="34" charset="0"/>
            </a:rPr>
            <a:t>İş zamanında veya çalışmada azaltılmaya gidilmesini önlemek için İŞKUR çalışana ödeme yapar</a:t>
          </a:r>
          <a:r>
            <a:rPr lang="en-US" sz="1600" b="0" noProof="0" smtClean="0">
              <a:latin typeface="+mj-lt"/>
              <a:ea typeface="ＭＳ Ｐゴシック" charset="-128"/>
              <a:cs typeface="Arial" pitchFamily="34" charset="0"/>
            </a:rPr>
            <a:t>.</a:t>
          </a:r>
          <a:endParaRPr lang="en-US" sz="1600" b="0" noProof="0" dirty="0">
            <a:latin typeface="+mj-lt"/>
            <a:ea typeface="ＭＳ Ｐゴシック" charset="-128"/>
            <a:cs typeface="Calibri" pitchFamily="34" charset="0"/>
          </a:endParaRPr>
        </a:p>
      </dgm:t>
    </dgm:pt>
    <dgm:pt modelId="{5D706374-E671-417F-982F-A3AB98BDB00A}" type="parTrans" cxnId="{2E3AC91C-6CCB-4EB3-B101-0F37538027D2}">
      <dgm:prSet/>
      <dgm:spPr/>
      <dgm:t>
        <a:bodyPr/>
        <a:lstStyle/>
        <a:p>
          <a:endParaRPr lang="tr-TR"/>
        </a:p>
      </dgm:t>
    </dgm:pt>
    <dgm:pt modelId="{C56C5378-BC45-4F4C-8DC1-C63437B33FF8}" type="sibTrans" cxnId="{2E3AC91C-6CCB-4EB3-B101-0F37538027D2}">
      <dgm:prSet/>
      <dgm:spPr/>
      <dgm:t>
        <a:bodyPr/>
        <a:lstStyle/>
        <a:p>
          <a:endParaRPr lang="tr-TR"/>
        </a:p>
      </dgm:t>
    </dgm:pt>
    <dgm:pt modelId="{63456A4B-0A6B-4E7C-AB8C-658909E2B125}">
      <dgm:prSet custT="1"/>
      <dgm:spPr/>
      <dgm:t>
        <a:bodyPr/>
        <a:lstStyle/>
        <a:p>
          <a:r>
            <a:rPr lang="tr-TR" sz="1800" b="1" noProof="0" dirty="0" smtClean="0">
              <a:ea typeface="ＭＳ Ｐゴシック" pitchFamily="34" charset="-128"/>
              <a:cs typeface="Arial" charset="0"/>
            </a:rPr>
            <a:t>Yalnızca özelleştirilmiş kurumlar için</a:t>
          </a:r>
          <a:endParaRPr lang="en-US" sz="1800" b="1" noProof="0" dirty="0">
            <a:latin typeface="Calibri" pitchFamily="34" charset="0"/>
            <a:cs typeface="Calibri" pitchFamily="34" charset="0"/>
          </a:endParaRPr>
        </a:p>
      </dgm:t>
    </dgm:pt>
    <dgm:pt modelId="{C33BB583-9DDA-4E9C-894A-22B30AB8EDE8}" type="parTrans" cxnId="{9E7130C0-D884-4D69-87B8-CAA67C1A15C9}">
      <dgm:prSet/>
      <dgm:spPr/>
      <dgm:t>
        <a:bodyPr/>
        <a:lstStyle/>
        <a:p>
          <a:endParaRPr lang="tr-TR"/>
        </a:p>
      </dgm:t>
    </dgm:pt>
    <dgm:pt modelId="{4B9EDD50-090C-4C2C-BC0D-78B14E7D3B77}" type="sibTrans" cxnId="{9E7130C0-D884-4D69-87B8-CAA67C1A15C9}">
      <dgm:prSet/>
      <dgm:spPr/>
      <dgm:t>
        <a:bodyPr/>
        <a:lstStyle/>
        <a:p>
          <a:endParaRPr lang="tr-TR"/>
        </a:p>
      </dgm:t>
    </dgm:pt>
    <dgm:pt modelId="{113D9A67-B340-4780-A7D8-159DAA6C5D1D}">
      <dgm:prSet custT="1"/>
      <dgm:spPr/>
      <dgm:t>
        <a:bodyPr/>
        <a:lstStyle/>
        <a:p>
          <a:r>
            <a:rPr lang="tr-TR" sz="1800" b="0" noProof="0" dirty="0" smtClean="0">
              <a:latin typeface="+mj-lt"/>
              <a:ea typeface="ＭＳ Ｐゴシック" charset="-128"/>
              <a:cs typeface="Arial" pitchFamily="34" charset="0"/>
            </a:rPr>
            <a:t>Toplu lağvetme anlaşmasıyla işini kaybeden çalışanlar için</a:t>
          </a:r>
          <a:r>
            <a:rPr lang="en-US" sz="1800" b="0" noProof="0" dirty="0" smtClean="0">
              <a:latin typeface="+mj-lt"/>
              <a:ea typeface="ＭＳ Ｐゴシック" charset="-128"/>
              <a:cs typeface="Arial" pitchFamily="34" charset="0"/>
            </a:rPr>
            <a:t>.</a:t>
          </a:r>
          <a:endParaRPr lang="en-US" sz="1800" b="0" noProof="0" dirty="0">
            <a:latin typeface="+mj-lt"/>
            <a:ea typeface="ＭＳ Ｐゴシック" charset="-128"/>
            <a:cs typeface="Arial" pitchFamily="34" charset="0"/>
          </a:endParaRPr>
        </a:p>
      </dgm:t>
    </dgm:pt>
    <dgm:pt modelId="{4D07D5DF-97A5-4308-A350-8F445B77BEE6}" type="parTrans" cxnId="{328F17CE-B537-499B-B4D4-DD6362AF998B}">
      <dgm:prSet/>
      <dgm:spPr/>
      <dgm:t>
        <a:bodyPr/>
        <a:lstStyle/>
        <a:p>
          <a:endParaRPr lang="tr-TR"/>
        </a:p>
      </dgm:t>
    </dgm:pt>
    <dgm:pt modelId="{3DDE002B-FCB2-4FB7-A924-487A0D80818C}" type="sibTrans" cxnId="{328F17CE-B537-499B-B4D4-DD6362AF998B}">
      <dgm:prSet/>
      <dgm:spPr/>
      <dgm:t>
        <a:bodyPr/>
        <a:lstStyle/>
        <a:p>
          <a:endParaRPr lang="tr-TR"/>
        </a:p>
      </dgm:t>
    </dgm:pt>
    <dgm:pt modelId="{6F1A31A3-5633-4481-827C-48D300D3659C}">
      <dgm:prSet custT="1"/>
      <dgm:spPr/>
      <dgm:t>
        <a:bodyPr/>
        <a:lstStyle/>
        <a:p>
          <a:r>
            <a:rPr lang="en-US" sz="1600" b="1" noProof="0" dirty="0" smtClean="0">
              <a:latin typeface="+mj-lt"/>
              <a:ea typeface="ＭＳ Ｐゴシック" charset="-128"/>
              <a:cs typeface="Arial" pitchFamily="34" charset="0"/>
            </a:rPr>
            <a:t>M</a:t>
          </a:r>
          <a:r>
            <a:rPr lang="tr-TR" sz="1600" b="1" noProof="0" dirty="0" err="1" smtClean="0">
              <a:latin typeface="+mj-lt"/>
              <a:ea typeface="ＭＳ Ｐゴシック" charset="-128"/>
              <a:cs typeface="Arial" pitchFamily="34" charset="0"/>
            </a:rPr>
            <a:t>aksimum</a:t>
          </a:r>
          <a:r>
            <a:rPr lang="en-US" sz="1600" b="1" noProof="0" dirty="0" smtClean="0">
              <a:latin typeface="+mj-lt"/>
              <a:ea typeface="ＭＳ Ｐゴシック" charset="-128"/>
              <a:cs typeface="Arial" pitchFamily="34" charset="0"/>
            </a:rPr>
            <a:t> 3 </a:t>
          </a:r>
          <a:r>
            <a:rPr lang="tr-TR" sz="1600" b="1" noProof="0" dirty="0" smtClean="0">
              <a:latin typeface="+mj-lt"/>
              <a:ea typeface="ＭＳ Ｐゴシック" charset="-128"/>
              <a:cs typeface="Arial" pitchFamily="34" charset="0"/>
            </a:rPr>
            <a:t>ay</a:t>
          </a:r>
          <a:endParaRPr lang="en-US" sz="1600" b="1" noProof="0" dirty="0">
            <a:latin typeface="+mj-lt"/>
            <a:ea typeface="ＭＳ Ｐゴシック" charset="-128"/>
            <a:cs typeface="Calibri" pitchFamily="34" charset="0"/>
          </a:endParaRPr>
        </a:p>
      </dgm:t>
    </dgm:pt>
    <dgm:pt modelId="{5E7D2F9A-534F-467C-BB59-BF7B44EA6D95}" type="parTrans" cxnId="{11E69E6A-C815-4513-B451-A4450A1A64D9}">
      <dgm:prSet/>
      <dgm:spPr/>
      <dgm:t>
        <a:bodyPr/>
        <a:lstStyle/>
        <a:p>
          <a:endParaRPr lang="tr-TR"/>
        </a:p>
      </dgm:t>
    </dgm:pt>
    <dgm:pt modelId="{D733FC22-249A-4C15-A957-C917502538AC}" type="sibTrans" cxnId="{11E69E6A-C815-4513-B451-A4450A1A64D9}">
      <dgm:prSet/>
      <dgm:spPr/>
      <dgm:t>
        <a:bodyPr/>
        <a:lstStyle/>
        <a:p>
          <a:endParaRPr lang="tr-TR"/>
        </a:p>
      </dgm:t>
    </dgm:pt>
    <dgm:pt modelId="{B7FCAF0C-302B-44E5-B912-E9759504BA43}">
      <dgm:prSet custT="1"/>
      <dgm:spPr/>
      <dgm:t>
        <a:bodyPr/>
        <a:lstStyle/>
        <a:p>
          <a:r>
            <a:rPr lang="en-US" sz="1800" b="0" noProof="0" dirty="0" smtClean="0">
              <a:latin typeface="+mj-lt"/>
              <a:ea typeface="ＭＳ Ｐゴシック" charset="-128"/>
              <a:cs typeface="Arial" pitchFamily="34" charset="0"/>
            </a:rPr>
            <a:t>3</a:t>
          </a:r>
          <a:r>
            <a:rPr lang="tr-TR" sz="1800" b="0" noProof="0" dirty="0" smtClean="0">
              <a:latin typeface="+mj-lt"/>
              <a:ea typeface="ＭＳ Ｐゴシック" charset="-128"/>
              <a:cs typeface="Arial" pitchFamily="34" charset="0"/>
            </a:rPr>
            <a:t> ile 8 ay</a:t>
          </a:r>
          <a:endParaRPr lang="en-US" sz="1800" b="0" noProof="0" dirty="0">
            <a:latin typeface="+mj-lt"/>
            <a:ea typeface="ＭＳ Ｐゴシック" charset="-128"/>
            <a:cs typeface="Arial" pitchFamily="34" charset="0"/>
          </a:endParaRPr>
        </a:p>
      </dgm:t>
    </dgm:pt>
    <dgm:pt modelId="{7767E908-7E01-4670-8558-DD06B0AD58EB}" type="parTrans" cxnId="{9EED6AA0-B4A2-4182-BF0F-B078A581DD03}">
      <dgm:prSet/>
      <dgm:spPr/>
      <dgm:t>
        <a:bodyPr/>
        <a:lstStyle/>
        <a:p>
          <a:endParaRPr lang="tr-TR"/>
        </a:p>
      </dgm:t>
    </dgm:pt>
    <dgm:pt modelId="{C3168609-47A6-48A6-AA00-E27A67AACF0B}" type="sibTrans" cxnId="{9EED6AA0-B4A2-4182-BF0F-B078A581DD03}">
      <dgm:prSet/>
      <dgm:spPr/>
      <dgm:t>
        <a:bodyPr/>
        <a:lstStyle/>
        <a:p>
          <a:endParaRPr lang="tr-TR"/>
        </a:p>
      </dgm:t>
    </dgm:pt>
    <dgm:pt modelId="{2B4F69F5-CE21-4792-A6E9-5BB41866D927}">
      <dgm:prSet phldrT="[Metin]" custT="1"/>
      <dgm:spPr/>
      <dgm:t>
        <a:bodyPr/>
        <a:lstStyle/>
        <a:p>
          <a:r>
            <a:rPr lang="tr-TR" sz="1600" b="0" noProof="0" dirty="0" smtClean="0">
              <a:latin typeface="+mn-lt"/>
              <a:ea typeface="ＭＳ Ｐゴシック" charset="-128"/>
              <a:cs typeface="Arial" pitchFamily="34" charset="0"/>
            </a:rPr>
            <a:t>İşveren tüm maaşı ödeyemez (iflas gibi) ise </a:t>
          </a:r>
          <a:r>
            <a:rPr lang="en-US" sz="1600" b="0" noProof="0" dirty="0" smtClean="0">
              <a:latin typeface="+mn-lt"/>
              <a:ea typeface="ＭＳ Ｐゴシック" charset="-128"/>
              <a:cs typeface="Arial" pitchFamily="34" charset="0"/>
            </a:rPr>
            <a:t>İŞKUR </a:t>
          </a:r>
          <a:r>
            <a:rPr lang="tr-TR" sz="1600" b="0" noProof="0" dirty="0" smtClean="0">
              <a:latin typeface="+mn-lt"/>
              <a:ea typeface="ＭＳ Ｐゴシック" charset="-128"/>
              <a:cs typeface="Arial" pitchFamily="34" charset="0"/>
            </a:rPr>
            <a:t>ücretin ödenmeyen bölümünü öder.</a:t>
          </a:r>
          <a:endParaRPr lang="en-US" sz="1600" b="0" noProof="0" dirty="0">
            <a:latin typeface="+mn-lt"/>
            <a:ea typeface="ＭＳ Ｐゴシック" charset="-128"/>
            <a:cs typeface="Arial" pitchFamily="34" charset="0"/>
          </a:endParaRPr>
        </a:p>
      </dgm:t>
    </dgm:pt>
    <dgm:pt modelId="{7A9AB577-9D1C-4F17-8792-02BE2F23ADE4}" type="parTrans" cxnId="{1CF9665F-2DC6-4613-A4D1-1FF80BB6CA17}">
      <dgm:prSet/>
      <dgm:spPr/>
      <dgm:t>
        <a:bodyPr/>
        <a:lstStyle/>
        <a:p>
          <a:endParaRPr lang="tr-TR"/>
        </a:p>
      </dgm:t>
    </dgm:pt>
    <dgm:pt modelId="{08953BF9-5BC5-4CCB-8919-CBED24581995}" type="sibTrans" cxnId="{1CF9665F-2DC6-4613-A4D1-1FF80BB6CA17}">
      <dgm:prSet/>
      <dgm:spPr/>
      <dgm:t>
        <a:bodyPr/>
        <a:lstStyle/>
        <a:p>
          <a:endParaRPr lang="tr-TR"/>
        </a:p>
      </dgm:t>
    </dgm:pt>
    <dgm:pt modelId="{39E04209-B17E-41FE-99CB-8D7E48581E09}">
      <dgm:prSet custT="1"/>
      <dgm:spPr/>
      <dgm:t>
        <a:bodyPr/>
        <a:lstStyle/>
        <a:p>
          <a:r>
            <a:rPr lang="en-US" sz="1600" b="0" noProof="0" dirty="0" smtClean="0">
              <a:latin typeface="+mn-lt"/>
              <a:ea typeface="ＭＳ Ｐゴシック" charset="-128"/>
              <a:cs typeface="Arial" pitchFamily="34" charset="0"/>
            </a:rPr>
            <a:t>Ma</a:t>
          </a:r>
          <a:r>
            <a:rPr lang="tr-TR" sz="1600" b="0" noProof="0" dirty="0" err="1" smtClean="0">
              <a:latin typeface="+mn-lt"/>
              <a:ea typeface="ＭＳ Ｐゴシック" charset="-128"/>
              <a:cs typeface="Arial" pitchFamily="34" charset="0"/>
            </a:rPr>
            <a:t>ksimum</a:t>
          </a:r>
          <a:r>
            <a:rPr lang="tr-TR" sz="1600" b="0" noProof="0" dirty="0" smtClean="0">
              <a:latin typeface="+mn-lt"/>
              <a:ea typeface="ＭＳ Ｐゴシック" charset="-128"/>
              <a:cs typeface="Arial" pitchFamily="34" charset="0"/>
            </a:rPr>
            <a:t> </a:t>
          </a:r>
          <a:r>
            <a:rPr lang="en-US" sz="1600" b="0" noProof="0" dirty="0" smtClean="0">
              <a:latin typeface="+mn-lt"/>
              <a:ea typeface="ＭＳ Ｐゴシック" charset="-128"/>
              <a:cs typeface="Arial" pitchFamily="34" charset="0"/>
            </a:rPr>
            <a:t>3 </a:t>
          </a:r>
          <a:r>
            <a:rPr lang="tr-TR" sz="1600" b="0" noProof="0" dirty="0" smtClean="0">
              <a:latin typeface="+mn-lt"/>
              <a:ea typeface="ＭＳ Ｐゴシック" charset="-128"/>
              <a:cs typeface="Arial" pitchFamily="34" charset="0"/>
            </a:rPr>
            <a:t>ay</a:t>
          </a:r>
          <a:endParaRPr lang="en-US" sz="1600" b="0" noProof="0" dirty="0">
            <a:latin typeface="+mn-lt"/>
            <a:ea typeface="ＭＳ Ｐゴシック" charset="-128"/>
            <a:cs typeface="Arial" pitchFamily="34" charset="0"/>
          </a:endParaRPr>
        </a:p>
      </dgm:t>
    </dgm:pt>
    <dgm:pt modelId="{EF1C2204-F858-4777-8577-30366466680A}" type="parTrans" cxnId="{0385A6FC-F8BD-42CB-B093-B19CB796952F}">
      <dgm:prSet/>
      <dgm:spPr/>
      <dgm:t>
        <a:bodyPr/>
        <a:lstStyle/>
        <a:p>
          <a:endParaRPr lang="tr-TR"/>
        </a:p>
      </dgm:t>
    </dgm:pt>
    <dgm:pt modelId="{55D31B01-9C30-4377-8961-98165BBA6104}" type="sibTrans" cxnId="{0385A6FC-F8BD-42CB-B093-B19CB796952F}">
      <dgm:prSet/>
      <dgm:spPr/>
      <dgm:t>
        <a:bodyPr/>
        <a:lstStyle/>
        <a:p>
          <a:endParaRPr lang="tr-TR"/>
        </a:p>
      </dgm:t>
    </dgm:pt>
    <dgm:pt modelId="{267CA9E3-CC36-4D73-9D9D-C81505FED9D4}">
      <dgm:prSet phldrT="[Metin]" custT="1"/>
      <dgm:spPr/>
      <dgm:t>
        <a:bodyPr/>
        <a:lstStyle/>
        <a:p>
          <a:r>
            <a:rPr lang="tr-TR" sz="2400" noProof="0" dirty="0" smtClean="0">
              <a:latin typeface="+mj-lt"/>
              <a:ea typeface="Arial Unicode MS" pitchFamily="34" charset="-128"/>
              <a:cs typeface="Arial Unicode MS" pitchFamily="34" charset="-128"/>
            </a:rPr>
            <a:t>Kısa Çalışma Ödeneği</a:t>
          </a:r>
          <a:endParaRPr lang="en-US" sz="2400" noProof="0" dirty="0" smtClean="0">
            <a:latin typeface="Calibri" pitchFamily="34" charset="0"/>
            <a:ea typeface="Arial Unicode MS" pitchFamily="34" charset="-128"/>
            <a:cs typeface="Calibri" pitchFamily="34" charset="0"/>
          </a:endParaRPr>
        </a:p>
      </dgm:t>
    </dgm:pt>
    <dgm:pt modelId="{4387356B-F917-4D8B-AC0F-A6C5D5F93E11}" type="sibTrans" cxnId="{96510275-7C6A-429C-8FBE-51C6DC6A18DC}">
      <dgm:prSet/>
      <dgm:spPr/>
      <dgm:t>
        <a:bodyPr/>
        <a:lstStyle/>
        <a:p>
          <a:endParaRPr lang="tr-TR"/>
        </a:p>
      </dgm:t>
    </dgm:pt>
    <dgm:pt modelId="{DB72F7DC-BFB5-4207-9D0F-221E3D85C251}" type="parTrans" cxnId="{96510275-7C6A-429C-8FBE-51C6DC6A18DC}">
      <dgm:prSet/>
      <dgm:spPr/>
      <dgm:t>
        <a:bodyPr/>
        <a:lstStyle/>
        <a:p>
          <a:endParaRPr lang="tr-TR"/>
        </a:p>
      </dgm:t>
    </dgm:pt>
    <dgm:pt modelId="{D5B57710-1400-4A1B-9EF2-9F876F770427}">
      <dgm:prSet custT="1"/>
      <dgm:spPr/>
      <dgm:t>
        <a:bodyPr/>
        <a:lstStyle/>
        <a:p>
          <a:endParaRPr lang="en-US" sz="1800" b="0" noProof="0" dirty="0">
            <a:latin typeface="+mj-lt"/>
            <a:ea typeface="ＭＳ Ｐゴシック" charset="-128"/>
            <a:cs typeface="Arial" pitchFamily="34" charset="0"/>
          </a:endParaRPr>
        </a:p>
      </dgm:t>
    </dgm:pt>
    <dgm:pt modelId="{2AB9EFAA-EF95-4401-8DA2-B76D410E19A2}" type="parTrans" cxnId="{1A37B8ED-7038-463C-81EF-1FD59FAB71E1}">
      <dgm:prSet/>
      <dgm:spPr/>
      <dgm:t>
        <a:bodyPr/>
        <a:lstStyle/>
        <a:p>
          <a:endParaRPr lang="tr-TR"/>
        </a:p>
      </dgm:t>
    </dgm:pt>
    <dgm:pt modelId="{6D3D12E4-B3C3-4F31-8732-504D9C47D77A}" type="sibTrans" cxnId="{1A37B8ED-7038-463C-81EF-1FD59FAB71E1}">
      <dgm:prSet/>
      <dgm:spPr/>
      <dgm:t>
        <a:bodyPr/>
        <a:lstStyle/>
        <a:p>
          <a:endParaRPr lang="tr-TR"/>
        </a:p>
      </dgm:t>
    </dgm:pt>
    <dgm:pt modelId="{1977D54A-C7D1-43CB-A2C7-C823513FD399}">
      <dgm:prSet custT="1"/>
      <dgm:spPr/>
      <dgm:t>
        <a:bodyPr/>
        <a:lstStyle/>
        <a:p>
          <a:endParaRPr lang="en-US" sz="1800" noProof="0" dirty="0">
            <a:latin typeface="Calibri" pitchFamily="34" charset="0"/>
            <a:cs typeface="Calibri" pitchFamily="34" charset="0"/>
          </a:endParaRPr>
        </a:p>
      </dgm:t>
    </dgm:pt>
    <dgm:pt modelId="{49844A1B-5896-4557-8A62-9DEC1D27BED2}" type="sibTrans" cxnId="{6B644F49-FC02-422B-910E-674C24E24967}">
      <dgm:prSet/>
      <dgm:spPr/>
      <dgm:t>
        <a:bodyPr/>
        <a:lstStyle/>
        <a:p>
          <a:endParaRPr lang="tr-TR"/>
        </a:p>
      </dgm:t>
    </dgm:pt>
    <dgm:pt modelId="{87082A88-F7E1-4CBD-A790-562162CE27A1}" type="parTrans" cxnId="{6B644F49-FC02-422B-910E-674C24E24967}">
      <dgm:prSet/>
      <dgm:spPr/>
      <dgm:t>
        <a:bodyPr/>
        <a:lstStyle/>
        <a:p>
          <a:endParaRPr lang="tr-TR"/>
        </a:p>
      </dgm:t>
    </dgm:pt>
    <dgm:pt modelId="{E0DFCA98-AA00-4F96-B90C-8E05FA37E363}">
      <dgm:prSet phldrT="[Metin]" custT="1"/>
      <dgm:spPr/>
      <dgm:t>
        <a:bodyPr/>
        <a:lstStyle/>
        <a:p>
          <a:endParaRPr lang="tr-TR" sz="2400" noProof="0" dirty="0" smtClean="0">
            <a:latin typeface="+mj-lt"/>
            <a:ea typeface="Arial Unicode MS" pitchFamily="34" charset="-128"/>
            <a:cs typeface="Arial Unicode MS" pitchFamily="34" charset="-128"/>
          </a:endParaRPr>
        </a:p>
        <a:p>
          <a:r>
            <a:rPr lang="tr-TR" sz="2400" noProof="0" dirty="0" smtClean="0">
              <a:latin typeface="+mj-lt"/>
              <a:ea typeface="Arial Unicode MS" pitchFamily="34" charset="-128"/>
              <a:cs typeface="Arial Unicode MS" pitchFamily="34" charset="-128"/>
            </a:rPr>
            <a:t>Ücret</a:t>
          </a:r>
        </a:p>
        <a:p>
          <a:r>
            <a:rPr lang="tr-TR" sz="2400" noProof="0" dirty="0" smtClean="0">
              <a:latin typeface="+mj-lt"/>
              <a:ea typeface="Arial Unicode MS" pitchFamily="34" charset="-128"/>
              <a:cs typeface="Arial Unicode MS" pitchFamily="34" charset="-128"/>
            </a:rPr>
            <a:t>Garanti Fonu</a:t>
          </a:r>
        </a:p>
        <a:p>
          <a:endParaRPr lang="en-US" sz="2400" noProof="0" dirty="0" smtClean="0">
            <a:latin typeface="+mj-lt"/>
            <a:ea typeface="Arial Unicode MS" pitchFamily="34" charset="-128"/>
            <a:cs typeface="Arial Unicode MS" pitchFamily="34" charset="-128"/>
          </a:endParaRPr>
        </a:p>
      </dgm:t>
    </dgm:pt>
    <dgm:pt modelId="{4008B3A6-3EF8-4D73-97D1-81837FD806F9}" type="sibTrans" cxnId="{5BA86FBE-2F4F-446D-BE9E-C48A2E6184C5}">
      <dgm:prSet/>
      <dgm:spPr/>
      <dgm:t>
        <a:bodyPr/>
        <a:lstStyle/>
        <a:p>
          <a:endParaRPr lang="tr-TR"/>
        </a:p>
      </dgm:t>
    </dgm:pt>
    <dgm:pt modelId="{5F3001FC-4CAC-4184-95FD-B5C115590371}" type="parTrans" cxnId="{5BA86FBE-2F4F-446D-BE9E-C48A2E6184C5}">
      <dgm:prSet/>
      <dgm:spPr/>
      <dgm:t>
        <a:bodyPr/>
        <a:lstStyle/>
        <a:p>
          <a:endParaRPr lang="tr-TR"/>
        </a:p>
      </dgm:t>
    </dgm:pt>
    <dgm:pt modelId="{6038FCC2-874C-492B-A034-C42089123882}">
      <dgm:prSet custT="1"/>
      <dgm:spPr/>
      <dgm:t>
        <a:bodyPr/>
        <a:lstStyle/>
        <a:p>
          <a:r>
            <a:rPr lang="tr-TR" sz="1600" b="0" dirty="0" smtClean="0">
              <a:solidFill>
                <a:srgbClr val="FF0000"/>
              </a:solidFill>
              <a:latin typeface="+mj-lt"/>
              <a:cs typeface="Calibri" pitchFamily="34" charset="0"/>
            </a:rPr>
            <a:t>2015 yılının birinci döneminde en az </a:t>
          </a:r>
          <a:r>
            <a:rPr lang="tr-TR" sz="1600" b="0" dirty="0" smtClean="0">
              <a:solidFill>
                <a:srgbClr val="FF0000"/>
              </a:solidFill>
              <a:latin typeface="+mj-lt"/>
            </a:rPr>
            <a:t>715,42</a:t>
          </a:r>
          <a:r>
            <a:rPr lang="tr-TR" sz="1600" b="0" dirty="0" smtClean="0">
              <a:solidFill>
                <a:srgbClr val="FF0000"/>
              </a:solidFill>
              <a:latin typeface="+mj-lt"/>
              <a:cs typeface="Calibri" pitchFamily="34" charset="0"/>
            </a:rPr>
            <a:t> TL ve en fazla </a:t>
          </a:r>
          <a:r>
            <a:rPr lang="tr-TR" sz="1600" b="0" dirty="0" smtClean="0">
              <a:solidFill>
                <a:srgbClr val="FF0000"/>
              </a:solidFill>
              <a:latin typeface="+mj-lt"/>
            </a:rPr>
            <a:t>1.788.57 </a:t>
          </a:r>
          <a:r>
            <a:rPr lang="tr-TR" sz="1600" b="0" dirty="0" smtClean="0">
              <a:solidFill>
                <a:srgbClr val="FF0000"/>
              </a:solidFill>
              <a:latin typeface="+mj-lt"/>
              <a:cs typeface="Calibri" pitchFamily="34" charset="0"/>
            </a:rPr>
            <a:t>TL ödeme yapılacaktır</a:t>
          </a:r>
          <a:r>
            <a:rPr lang="tr-TR" sz="1600" b="1" dirty="0" smtClean="0">
              <a:solidFill>
                <a:srgbClr val="FF0000"/>
              </a:solidFill>
              <a:latin typeface="+mj-lt"/>
              <a:cs typeface="Calibri" pitchFamily="34" charset="0"/>
            </a:rPr>
            <a:t>. </a:t>
          </a:r>
          <a:endParaRPr lang="en-US" sz="1600" b="1" noProof="0" dirty="0">
            <a:solidFill>
              <a:srgbClr val="FF0000"/>
            </a:solidFill>
            <a:latin typeface="+mj-lt"/>
            <a:ea typeface="ＭＳ Ｐゴシック" charset="-128"/>
            <a:cs typeface="Calibri" pitchFamily="34" charset="0"/>
          </a:endParaRPr>
        </a:p>
      </dgm:t>
    </dgm:pt>
    <dgm:pt modelId="{41A566C5-65FB-4515-AC56-15C4F1844A40}" type="parTrans" cxnId="{6D700C0F-C98E-43B2-97C0-7EBAA8B93DC9}">
      <dgm:prSet/>
      <dgm:spPr/>
      <dgm:t>
        <a:bodyPr/>
        <a:lstStyle/>
        <a:p>
          <a:endParaRPr lang="tr-TR"/>
        </a:p>
      </dgm:t>
    </dgm:pt>
    <dgm:pt modelId="{2A9B9E08-9A89-4A85-B4F3-877FD6F092B6}" type="sibTrans" cxnId="{6D700C0F-C98E-43B2-97C0-7EBAA8B93DC9}">
      <dgm:prSet/>
      <dgm:spPr/>
      <dgm:t>
        <a:bodyPr/>
        <a:lstStyle/>
        <a:p>
          <a:endParaRPr lang="tr-TR"/>
        </a:p>
      </dgm:t>
    </dgm:pt>
    <dgm:pt modelId="{632F26C5-0B6F-4553-BB00-74D88C836F14}">
      <dgm:prSet custT="1"/>
      <dgm:spPr/>
      <dgm:t>
        <a:bodyPr/>
        <a:lstStyle/>
        <a:p>
          <a:r>
            <a:rPr lang="tr-TR" sz="1600" b="0" noProof="0" dirty="0" smtClean="0">
              <a:latin typeface="+mn-lt"/>
              <a:ea typeface="ＭＳ Ｐゴシック" charset="-128"/>
              <a:cs typeface="Arial" pitchFamily="34" charset="0"/>
            </a:rPr>
            <a:t>Temel ücret dikkate alınır.</a:t>
          </a:r>
          <a:endParaRPr lang="en-US" sz="1600" b="0" noProof="0" dirty="0">
            <a:latin typeface="+mn-lt"/>
            <a:ea typeface="ＭＳ Ｐゴシック" charset="-128"/>
            <a:cs typeface="Arial" pitchFamily="34" charset="0"/>
          </a:endParaRPr>
        </a:p>
      </dgm:t>
    </dgm:pt>
    <dgm:pt modelId="{52A2FDF5-DA8D-4E76-BD1D-5D2DAF0F354E}" type="parTrans" cxnId="{7457A510-E4F7-4F4F-B67E-18DEC59D956D}">
      <dgm:prSet/>
      <dgm:spPr/>
      <dgm:t>
        <a:bodyPr/>
        <a:lstStyle/>
        <a:p>
          <a:endParaRPr lang="tr-TR"/>
        </a:p>
      </dgm:t>
    </dgm:pt>
    <dgm:pt modelId="{DE3EA844-6BCD-4E54-BEA6-8BED64DB6AE3}" type="sibTrans" cxnId="{7457A510-E4F7-4F4F-B67E-18DEC59D956D}">
      <dgm:prSet/>
      <dgm:spPr/>
      <dgm:t>
        <a:bodyPr/>
        <a:lstStyle/>
        <a:p>
          <a:endParaRPr lang="tr-TR"/>
        </a:p>
      </dgm:t>
    </dgm:pt>
    <dgm:pt modelId="{49F84C46-8C0E-406C-95A4-F6EC88B07BD9}">
      <dgm:prSet phldrT="[Metin]" custT="1"/>
      <dgm:spPr/>
      <dgm:t>
        <a:bodyPr/>
        <a:lstStyle/>
        <a:p>
          <a:endParaRPr lang="en-US" sz="1600" b="0" noProof="0" dirty="0">
            <a:latin typeface="+mn-lt"/>
            <a:ea typeface="ＭＳ Ｐゴシック" charset="-128"/>
            <a:cs typeface="Arial" pitchFamily="34" charset="0"/>
          </a:endParaRPr>
        </a:p>
      </dgm:t>
    </dgm:pt>
    <dgm:pt modelId="{19B7DFD3-3A1B-42E3-9BB8-0038913865D1}" type="parTrans" cxnId="{EF936437-8373-440B-A728-AE7A7BD648EB}">
      <dgm:prSet/>
      <dgm:spPr/>
      <dgm:t>
        <a:bodyPr/>
        <a:lstStyle/>
        <a:p>
          <a:endParaRPr lang="tr-TR"/>
        </a:p>
      </dgm:t>
    </dgm:pt>
    <dgm:pt modelId="{EAD8D50A-2171-4A4F-B9FF-64A36C185192}" type="sibTrans" cxnId="{EF936437-8373-440B-A728-AE7A7BD648EB}">
      <dgm:prSet/>
      <dgm:spPr/>
      <dgm:t>
        <a:bodyPr/>
        <a:lstStyle/>
        <a:p>
          <a:endParaRPr lang="tr-TR"/>
        </a:p>
      </dgm:t>
    </dgm:pt>
    <dgm:pt modelId="{CF5896E3-DD33-4AE5-8464-806C815735C7}">
      <dgm:prSet phldrT="[Metin]" custT="1"/>
      <dgm:spPr/>
      <dgm:t>
        <a:bodyPr/>
        <a:lstStyle/>
        <a:p>
          <a:endParaRPr lang="en-US" sz="1600" b="0" noProof="0" dirty="0">
            <a:latin typeface="+mn-lt"/>
            <a:ea typeface="ＭＳ Ｐゴシック" charset="-128"/>
            <a:cs typeface="Arial" pitchFamily="34" charset="0"/>
          </a:endParaRPr>
        </a:p>
      </dgm:t>
    </dgm:pt>
    <dgm:pt modelId="{2C2E2B0B-4CD8-4E99-AE11-F96B0CF45F10}" type="parTrans" cxnId="{53CDB7B4-4071-4827-9A68-54F2402D3F55}">
      <dgm:prSet/>
      <dgm:spPr/>
      <dgm:t>
        <a:bodyPr/>
        <a:lstStyle/>
        <a:p>
          <a:endParaRPr lang="tr-TR"/>
        </a:p>
      </dgm:t>
    </dgm:pt>
    <dgm:pt modelId="{A0DA9F2B-579C-44CE-A468-2DE715211CC1}" type="sibTrans" cxnId="{53CDB7B4-4071-4827-9A68-54F2402D3F55}">
      <dgm:prSet/>
      <dgm:spPr/>
      <dgm:t>
        <a:bodyPr/>
        <a:lstStyle/>
        <a:p>
          <a:endParaRPr lang="tr-TR"/>
        </a:p>
      </dgm:t>
    </dgm:pt>
    <dgm:pt modelId="{B1378C61-2997-4485-BABE-CB5B1AD2F54E}">
      <dgm:prSet custT="1"/>
      <dgm:spPr/>
      <dgm:t>
        <a:bodyPr/>
        <a:lstStyle/>
        <a:p>
          <a:endParaRPr lang="en-US" sz="1600" b="0" noProof="0" dirty="0">
            <a:latin typeface="+mn-lt"/>
            <a:ea typeface="ＭＳ Ｐゴシック" charset="-128"/>
            <a:cs typeface="Arial" pitchFamily="34" charset="0"/>
          </a:endParaRPr>
        </a:p>
      </dgm:t>
    </dgm:pt>
    <dgm:pt modelId="{7616BE9F-C617-42B7-85B7-AD8FA7B7F8A6}" type="parTrans" cxnId="{4FBD7224-DC42-4284-96CA-08CB1BFF51C4}">
      <dgm:prSet/>
      <dgm:spPr/>
      <dgm:t>
        <a:bodyPr/>
        <a:lstStyle/>
        <a:p>
          <a:endParaRPr lang="tr-TR"/>
        </a:p>
      </dgm:t>
    </dgm:pt>
    <dgm:pt modelId="{1A3B5C77-FF30-4A97-90D2-8F2938F05CD6}" type="sibTrans" cxnId="{4FBD7224-DC42-4284-96CA-08CB1BFF51C4}">
      <dgm:prSet/>
      <dgm:spPr/>
      <dgm:t>
        <a:bodyPr/>
        <a:lstStyle/>
        <a:p>
          <a:endParaRPr lang="tr-TR"/>
        </a:p>
      </dgm:t>
    </dgm:pt>
    <dgm:pt modelId="{B1D339B0-0F8E-495E-ACB3-2C7A386B1571}" type="pres">
      <dgm:prSet presAssocID="{6093421B-D654-48A4-8E4D-AAA91E49C154}" presName="Name0" presStyleCnt="0">
        <dgm:presLayoutVars>
          <dgm:dir/>
          <dgm:animLvl val="lvl"/>
          <dgm:resizeHandles val="exact"/>
        </dgm:presLayoutVars>
      </dgm:prSet>
      <dgm:spPr/>
      <dgm:t>
        <a:bodyPr/>
        <a:lstStyle/>
        <a:p>
          <a:endParaRPr lang="tr-TR"/>
        </a:p>
      </dgm:t>
    </dgm:pt>
    <dgm:pt modelId="{E29474FF-2F7F-4825-A1EE-DAB19F9321F2}" type="pres">
      <dgm:prSet presAssocID="{E0DFCA98-AA00-4F96-B90C-8E05FA37E363}" presName="composite" presStyleCnt="0"/>
      <dgm:spPr/>
      <dgm:t>
        <a:bodyPr/>
        <a:lstStyle/>
        <a:p>
          <a:endParaRPr lang="tr-TR"/>
        </a:p>
      </dgm:t>
    </dgm:pt>
    <dgm:pt modelId="{8329F693-D488-4486-A063-DDAE8C4A38A5}" type="pres">
      <dgm:prSet presAssocID="{E0DFCA98-AA00-4F96-B90C-8E05FA37E363}" presName="parTx" presStyleLbl="alignNode1" presStyleIdx="0" presStyleCnt="3" custScaleY="178292" custLinFactNeighborX="-103" custLinFactNeighborY="-40040">
        <dgm:presLayoutVars>
          <dgm:chMax val="0"/>
          <dgm:chPref val="0"/>
          <dgm:bulletEnabled val="1"/>
        </dgm:presLayoutVars>
      </dgm:prSet>
      <dgm:spPr/>
      <dgm:t>
        <a:bodyPr/>
        <a:lstStyle/>
        <a:p>
          <a:endParaRPr lang="tr-TR"/>
        </a:p>
      </dgm:t>
    </dgm:pt>
    <dgm:pt modelId="{DA50B0D2-4EA8-4341-B9C6-C53533A57026}" type="pres">
      <dgm:prSet presAssocID="{E0DFCA98-AA00-4F96-B90C-8E05FA37E363}" presName="desTx" presStyleLbl="alignAccFollowNode1" presStyleIdx="0" presStyleCnt="3">
        <dgm:presLayoutVars>
          <dgm:bulletEnabled val="1"/>
        </dgm:presLayoutVars>
      </dgm:prSet>
      <dgm:spPr/>
      <dgm:t>
        <a:bodyPr/>
        <a:lstStyle/>
        <a:p>
          <a:endParaRPr lang="tr-TR"/>
        </a:p>
      </dgm:t>
    </dgm:pt>
    <dgm:pt modelId="{9B75E1AB-CADD-4574-B0E3-661C5BEF7BF4}" type="pres">
      <dgm:prSet presAssocID="{4008B3A6-3EF8-4D73-97D1-81837FD806F9}" presName="space" presStyleCnt="0"/>
      <dgm:spPr/>
      <dgm:t>
        <a:bodyPr/>
        <a:lstStyle/>
        <a:p>
          <a:endParaRPr lang="tr-TR"/>
        </a:p>
      </dgm:t>
    </dgm:pt>
    <dgm:pt modelId="{803675BF-4D1C-450C-B99F-FC41652D7C53}" type="pres">
      <dgm:prSet presAssocID="{267CA9E3-CC36-4D73-9D9D-C81505FED9D4}" presName="composite" presStyleCnt="0"/>
      <dgm:spPr/>
      <dgm:t>
        <a:bodyPr/>
        <a:lstStyle/>
        <a:p>
          <a:endParaRPr lang="tr-TR"/>
        </a:p>
      </dgm:t>
    </dgm:pt>
    <dgm:pt modelId="{EEC4210A-0027-47AE-A1C7-255C529085CA}" type="pres">
      <dgm:prSet presAssocID="{267CA9E3-CC36-4D73-9D9D-C81505FED9D4}" presName="parTx" presStyleLbl="alignNode1" presStyleIdx="1" presStyleCnt="3" custScaleY="175041" custLinFactNeighborY="-38649">
        <dgm:presLayoutVars>
          <dgm:chMax val="0"/>
          <dgm:chPref val="0"/>
          <dgm:bulletEnabled val="1"/>
        </dgm:presLayoutVars>
      </dgm:prSet>
      <dgm:spPr/>
      <dgm:t>
        <a:bodyPr/>
        <a:lstStyle/>
        <a:p>
          <a:endParaRPr lang="tr-TR"/>
        </a:p>
      </dgm:t>
    </dgm:pt>
    <dgm:pt modelId="{F46C4725-EA1C-4973-AC4F-4016EDD05809}" type="pres">
      <dgm:prSet presAssocID="{267CA9E3-CC36-4D73-9D9D-C81505FED9D4}" presName="desTx" presStyleLbl="alignAccFollowNode1" presStyleIdx="1" presStyleCnt="3">
        <dgm:presLayoutVars>
          <dgm:bulletEnabled val="1"/>
        </dgm:presLayoutVars>
      </dgm:prSet>
      <dgm:spPr/>
      <dgm:t>
        <a:bodyPr/>
        <a:lstStyle/>
        <a:p>
          <a:endParaRPr lang="tr-TR"/>
        </a:p>
      </dgm:t>
    </dgm:pt>
    <dgm:pt modelId="{F7C43D3A-6EA6-4C8C-A663-1FD6C69AC269}" type="pres">
      <dgm:prSet presAssocID="{4387356B-F917-4D8B-AC0F-A6C5D5F93E11}" presName="space" presStyleCnt="0"/>
      <dgm:spPr/>
      <dgm:t>
        <a:bodyPr/>
        <a:lstStyle/>
        <a:p>
          <a:endParaRPr lang="tr-TR"/>
        </a:p>
      </dgm:t>
    </dgm:pt>
    <dgm:pt modelId="{74BB30CF-6683-4E25-8303-7CBD94D2AF70}" type="pres">
      <dgm:prSet presAssocID="{B731C403-3212-4F85-8BBF-9B5ADF171FCA}" presName="composite" presStyleCnt="0"/>
      <dgm:spPr/>
      <dgm:t>
        <a:bodyPr/>
        <a:lstStyle/>
        <a:p>
          <a:endParaRPr lang="tr-TR"/>
        </a:p>
      </dgm:t>
    </dgm:pt>
    <dgm:pt modelId="{6B803A0A-CB93-461D-9822-159654C95E2B}" type="pres">
      <dgm:prSet presAssocID="{B731C403-3212-4F85-8BBF-9B5ADF171FCA}" presName="parTx" presStyleLbl="alignNode1" presStyleIdx="2" presStyleCnt="3" custScaleY="174604" custLinFactNeighborX="103" custLinFactNeighborY="-59613">
        <dgm:presLayoutVars>
          <dgm:chMax val="0"/>
          <dgm:chPref val="0"/>
          <dgm:bulletEnabled val="1"/>
        </dgm:presLayoutVars>
      </dgm:prSet>
      <dgm:spPr/>
      <dgm:t>
        <a:bodyPr/>
        <a:lstStyle/>
        <a:p>
          <a:endParaRPr lang="tr-TR"/>
        </a:p>
      </dgm:t>
    </dgm:pt>
    <dgm:pt modelId="{6A22F563-7F9D-4423-9260-77A21CF35834}" type="pres">
      <dgm:prSet presAssocID="{B731C403-3212-4F85-8BBF-9B5ADF171FCA}" presName="desTx" presStyleLbl="alignAccFollowNode1" presStyleIdx="2" presStyleCnt="3" custScaleY="96972">
        <dgm:presLayoutVars>
          <dgm:bulletEnabled val="1"/>
        </dgm:presLayoutVars>
      </dgm:prSet>
      <dgm:spPr/>
      <dgm:t>
        <a:bodyPr/>
        <a:lstStyle/>
        <a:p>
          <a:endParaRPr lang="tr-TR"/>
        </a:p>
      </dgm:t>
    </dgm:pt>
  </dgm:ptLst>
  <dgm:cxnLst>
    <dgm:cxn modelId="{281BFD93-DCE4-489B-99A4-BC18C0608313}" type="presOf" srcId="{B7FCAF0C-302B-44E5-B912-E9759504BA43}" destId="{6A22F563-7F9D-4423-9260-77A21CF35834}" srcOrd="0" destOrd="4" presId="urn:microsoft.com/office/officeart/2005/8/layout/hList1"/>
    <dgm:cxn modelId="{56FA7ECB-CF11-4D0E-89D8-86B8B01FEB29}" type="presOf" srcId="{E0DFCA98-AA00-4F96-B90C-8E05FA37E363}" destId="{8329F693-D488-4486-A063-DDAE8C4A38A5}" srcOrd="0" destOrd="0" presId="urn:microsoft.com/office/officeart/2005/8/layout/hList1"/>
    <dgm:cxn modelId="{983E38FE-251D-4DB2-A28F-94449E1A0772}" type="presOf" srcId="{B1378C61-2997-4485-BABE-CB5B1AD2F54E}" destId="{DA50B0D2-4EA8-4341-B9C6-C53533A57026}" srcOrd="0" destOrd="4" presId="urn:microsoft.com/office/officeart/2005/8/layout/hList1"/>
    <dgm:cxn modelId="{841A54C4-26BC-4562-9788-5D9B314987A8}" type="presOf" srcId="{63456A4B-0A6B-4E7C-AB8C-658909E2B125}" destId="{6A22F563-7F9D-4423-9260-77A21CF35834}" srcOrd="0" destOrd="0" presId="urn:microsoft.com/office/officeart/2005/8/layout/hList1"/>
    <dgm:cxn modelId="{F9E1EDF3-6E16-4B72-B840-E7E612231F7D}" type="presOf" srcId="{113D9A67-B340-4780-A7D8-159DAA6C5D1D}" destId="{6A22F563-7F9D-4423-9260-77A21CF35834}" srcOrd="0" destOrd="2" presId="urn:microsoft.com/office/officeart/2005/8/layout/hList1"/>
    <dgm:cxn modelId="{EF936437-8373-440B-A728-AE7A7BD648EB}" srcId="{E0DFCA98-AA00-4F96-B90C-8E05FA37E363}" destId="{49F84C46-8C0E-406C-95A4-F6EC88B07BD9}" srcOrd="0" destOrd="0" parTransId="{19B7DFD3-3A1B-42E3-9BB8-0038913865D1}" sibTransId="{EAD8D50A-2171-4A4F-B9FF-64A36C185192}"/>
    <dgm:cxn modelId="{912F5D8D-310A-4F45-A18C-7FDE5E87B16B}" type="presOf" srcId="{6038FCC2-874C-492B-A034-C42089123882}" destId="{F46C4725-EA1C-4973-AC4F-4016EDD05809}" srcOrd="0" destOrd="3" presId="urn:microsoft.com/office/officeart/2005/8/layout/hList1"/>
    <dgm:cxn modelId="{2EA90059-4C39-4816-9062-D9F59460E54C}" type="presOf" srcId="{6141D548-F8F3-4858-A01F-341C57B83B20}" destId="{F46C4725-EA1C-4973-AC4F-4016EDD05809}" srcOrd="0" destOrd="0" presId="urn:microsoft.com/office/officeart/2005/8/layout/hList1"/>
    <dgm:cxn modelId="{0385A6FC-F8BD-42CB-B093-B19CB796952F}" srcId="{E0DFCA98-AA00-4F96-B90C-8E05FA37E363}" destId="{39E04209-B17E-41FE-99CB-8D7E48581E09}" srcOrd="5" destOrd="0" parTransId="{EF1C2204-F858-4777-8577-30366466680A}" sibTransId="{55D31B01-9C30-4377-8961-98165BBA6104}"/>
    <dgm:cxn modelId="{9E7130C0-D884-4D69-87B8-CAA67C1A15C9}" srcId="{B731C403-3212-4F85-8BBF-9B5ADF171FCA}" destId="{63456A4B-0A6B-4E7C-AB8C-658909E2B125}" srcOrd="0" destOrd="0" parTransId="{C33BB583-9DDA-4E9C-894A-22B30AB8EDE8}" sibTransId="{4B9EDD50-090C-4C2C-BC0D-78B14E7D3B77}"/>
    <dgm:cxn modelId="{11E69E6A-C815-4513-B451-A4450A1A64D9}" srcId="{267CA9E3-CC36-4D73-9D9D-C81505FED9D4}" destId="{6F1A31A3-5633-4481-827C-48D300D3659C}" srcOrd="2" destOrd="0" parTransId="{5E7D2F9A-534F-467C-BB59-BF7B44EA6D95}" sibTransId="{D733FC22-249A-4C15-A957-C917502538AC}"/>
    <dgm:cxn modelId="{AC513A89-CD15-41C5-95D6-20183E55E1ED}" srcId="{267CA9E3-CC36-4D73-9D9D-C81505FED9D4}" destId="{6141D548-F8F3-4858-A01F-341C57B83B20}" srcOrd="0" destOrd="0" parTransId="{41994DCA-3ADF-4B37-81E8-75C90DCAE292}" sibTransId="{B7DA3EB8-E1F2-4059-8722-91EDAF1FD730}"/>
    <dgm:cxn modelId="{53CDB7B4-4071-4827-9A68-54F2402D3F55}" srcId="{E0DFCA98-AA00-4F96-B90C-8E05FA37E363}" destId="{CF5896E3-DD33-4AE5-8464-806C815735C7}" srcOrd="2" destOrd="0" parTransId="{2C2E2B0B-4CD8-4E99-AE11-F96B0CF45F10}" sibTransId="{A0DA9F2B-579C-44CE-A468-2DE715211CC1}"/>
    <dgm:cxn modelId="{0676D1EB-F896-477C-8C38-92E244C09640}" type="presOf" srcId="{39E04209-B17E-41FE-99CB-8D7E48581E09}" destId="{DA50B0D2-4EA8-4341-B9C6-C53533A57026}" srcOrd="0" destOrd="5" presId="urn:microsoft.com/office/officeart/2005/8/layout/hList1"/>
    <dgm:cxn modelId="{1F21045C-DE92-499B-A5DF-DF5C538C6EA0}" type="presOf" srcId="{2B4F69F5-CE21-4792-A6E9-5BB41866D927}" destId="{DA50B0D2-4EA8-4341-B9C6-C53533A57026}" srcOrd="0" destOrd="1" presId="urn:microsoft.com/office/officeart/2005/8/layout/hList1"/>
    <dgm:cxn modelId="{2D6D7299-47F5-423B-ABC3-04F2198D0D74}" type="presOf" srcId="{D5B57710-1400-4A1B-9EF2-9F876F770427}" destId="{6A22F563-7F9D-4423-9260-77A21CF35834}" srcOrd="0" destOrd="3" presId="urn:microsoft.com/office/officeart/2005/8/layout/hList1"/>
    <dgm:cxn modelId="{32E589E9-3289-46EB-A6D6-44AAAA1A216A}" type="presOf" srcId="{267CA9E3-CC36-4D73-9D9D-C81505FED9D4}" destId="{EEC4210A-0027-47AE-A1C7-255C529085CA}" srcOrd="0" destOrd="0" presId="urn:microsoft.com/office/officeart/2005/8/layout/hList1"/>
    <dgm:cxn modelId="{96510275-7C6A-429C-8FBE-51C6DC6A18DC}" srcId="{6093421B-D654-48A4-8E4D-AAA91E49C154}" destId="{267CA9E3-CC36-4D73-9D9D-C81505FED9D4}" srcOrd="1" destOrd="0" parTransId="{DB72F7DC-BFB5-4207-9D0F-221E3D85C251}" sibTransId="{4387356B-F917-4D8B-AC0F-A6C5D5F93E11}"/>
    <dgm:cxn modelId="{9EED6AA0-B4A2-4182-BF0F-B078A581DD03}" srcId="{B731C403-3212-4F85-8BBF-9B5ADF171FCA}" destId="{B7FCAF0C-302B-44E5-B912-E9759504BA43}" srcOrd="4" destOrd="0" parTransId="{7767E908-7E01-4670-8558-DD06B0AD58EB}" sibTransId="{C3168609-47A6-48A6-AA00-E27A67AACF0B}"/>
    <dgm:cxn modelId="{4FBD7224-DC42-4284-96CA-08CB1BFF51C4}" srcId="{E0DFCA98-AA00-4F96-B90C-8E05FA37E363}" destId="{B1378C61-2997-4485-BABE-CB5B1AD2F54E}" srcOrd="4" destOrd="0" parTransId="{7616BE9F-C617-42B7-85B7-AD8FA7B7F8A6}" sibTransId="{1A3B5C77-FF30-4A97-90D2-8F2938F05CD6}"/>
    <dgm:cxn modelId="{18D305BF-F638-438C-BF77-BFF82B1CD15C}" type="presOf" srcId="{6F1A31A3-5633-4481-827C-48D300D3659C}" destId="{F46C4725-EA1C-4973-AC4F-4016EDD05809}" srcOrd="0" destOrd="2" presId="urn:microsoft.com/office/officeart/2005/8/layout/hList1"/>
    <dgm:cxn modelId="{6D700C0F-C98E-43B2-97C0-7EBAA8B93DC9}" srcId="{267CA9E3-CC36-4D73-9D9D-C81505FED9D4}" destId="{6038FCC2-874C-492B-A034-C42089123882}" srcOrd="3" destOrd="0" parTransId="{41A566C5-65FB-4515-AC56-15C4F1844A40}" sibTransId="{2A9B9E08-9A89-4A85-B4F3-877FD6F092B6}"/>
    <dgm:cxn modelId="{2E3AC91C-6CCB-4EB3-B101-0F37538027D2}" srcId="{267CA9E3-CC36-4D73-9D9D-C81505FED9D4}" destId="{45F159EF-7018-4170-8B88-8F2DE774F4E1}" srcOrd="1" destOrd="0" parTransId="{5D706374-E671-417F-982F-A3AB98BDB00A}" sibTransId="{C56C5378-BC45-4F4C-8DC1-C63437B33FF8}"/>
    <dgm:cxn modelId="{1CF9665F-2DC6-4613-A4D1-1FF80BB6CA17}" srcId="{E0DFCA98-AA00-4F96-B90C-8E05FA37E363}" destId="{2B4F69F5-CE21-4792-A6E9-5BB41866D927}" srcOrd="1" destOrd="0" parTransId="{7A9AB577-9D1C-4F17-8792-02BE2F23ADE4}" sibTransId="{08953BF9-5BC5-4CCB-8919-CBED24581995}"/>
    <dgm:cxn modelId="{BCB575D4-219F-4C6B-812F-D099E9845E5C}" type="presOf" srcId="{CF5896E3-DD33-4AE5-8464-806C815735C7}" destId="{DA50B0D2-4EA8-4341-B9C6-C53533A57026}" srcOrd="0" destOrd="2" presId="urn:microsoft.com/office/officeart/2005/8/layout/hList1"/>
    <dgm:cxn modelId="{FB768DEC-D9F6-417A-A91F-BFC367BEDC66}" type="presOf" srcId="{B731C403-3212-4F85-8BBF-9B5ADF171FCA}" destId="{6B803A0A-CB93-461D-9822-159654C95E2B}" srcOrd="0" destOrd="0" presId="urn:microsoft.com/office/officeart/2005/8/layout/hList1"/>
    <dgm:cxn modelId="{5BA86FBE-2F4F-446D-BE9E-C48A2E6184C5}" srcId="{6093421B-D654-48A4-8E4D-AAA91E49C154}" destId="{E0DFCA98-AA00-4F96-B90C-8E05FA37E363}" srcOrd="0" destOrd="0" parTransId="{5F3001FC-4CAC-4184-95FD-B5C115590371}" sibTransId="{4008B3A6-3EF8-4D73-97D1-81837FD806F9}"/>
    <dgm:cxn modelId="{FA7645FB-6294-434D-BD3C-5DF8F5960CFB}" type="presOf" srcId="{632F26C5-0B6F-4553-BB00-74D88C836F14}" destId="{DA50B0D2-4EA8-4341-B9C6-C53533A57026}" srcOrd="0" destOrd="3" presId="urn:microsoft.com/office/officeart/2005/8/layout/hList1"/>
    <dgm:cxn modelId="{2F2A3794-7288-4888-8E1F-AAFC76B2CB47}" type="presOf" srcId="{49F84C46-8C0E-406C-95A4-F6EC88B07BD9}" destId="{DA50B0D2-4EA8-4341-B9C6-C53533A57026}" srcOrd="0" destOrd="0" presId="urn:microsoft.com/office/officeart/2005/8/layout/hList1"/>
    <dgm:cxn modelId="{328F17CE-B537-499B-B4D4-DD6362AF998B}" srcId="{B731C403-3212-4F85-8BBF-9B5ADF171FCA}" destId="{113D9A67-B340-4780-A7D8-159DAA6C5D1D}" srcOrd="2" destOrd="0" parTransId="{4D07D5DF-97A5-4308-A350-8F445B77BEE6}" sibTransId="{3DDE002B-FCB2-4FB7-A924-487A0D80818C}"/>
    <dgm:cxn modelId="{5645E70F-CF6E-46AD-83B3-A8D9A8E53C7A}" srcId="{6093421B-D654-48A4-8E4D-AAA91E49C154}" destId="{B731C403-3212-4F85-8BBF-9B5ADF171FCA}" srcOrd="2" destOrd="0" parTransId="{80ED1F27-BE20-4C20-A438-510962E7DFBE}" sibTransId="{C35AD590-A5AA-4D37-8843-8812C31101E5}"/>
    <dgm:cxn modelId="{D64ACAA3-EBA4-415F-945A-88E7289E353C}" type="presOf" srcId="{45F159EF-7018-4170-8B88-8F2DE774F4E1}" destId="{F46C4725-EA1C-4973-AC4F-4016EDD05809}" srcOrd="0" destOrd="1" presId="urn:microsoft.com/office/officeart/2005/8/layout/hList1"/>
    <dgm:cxn modelId="{4F279591-9CE8-4DCC-BF68-A7E613073F73}" type="presOf" srcId="{1977D54A-C7D1-43CB-A2C7-C823513FD399}" destId="{6A22F563-7F9D-4423-9260-77A21CF35834}" srcOrd="0" destOrd="1" presId="urn:microsoft.com/office/officeart/2005/8/layout/hList1"/>
    <dgm:cxn modelId="{7457A510-E4F7-4F4F-B67E-18DEC59D956D}" srcId="{E0DFCA98-AA00-4F96-B90C-8E05FA37E363}" destId="{632F26C5-0B6F-4553-BB00-74D88C836F14}" srcOrd="3" destOrd="0" parTransId="{52A2FDF5-DA8D-4E76-BD1D-5D2DAF0F354E}" sibTransId="{DE3EA844-6BCD-4E54-BEA6-8BED64DB6AE3}"/>
    <dgm:cxn modelId="{6B644F49-FC02-422B-910E-674C24E24967}" srcId="{B731C403-3212-4F85-8BBF-9B5ADF171FCA}" destId="{1977D54A-C7D1-43CB-A2C7-C823513FD399}" srcOrd="1" destOrd="0" parTransId="{87082A88-F7E1-4CBD-A790-562162CE27A1}" sibTransId="{49844A1B-5896-4557-8A62-9DEC1D27BED2}"/>
    <dgm:cxn modelId="{A5236E41-C87B-4FDC-B93D-208A9460B812}" type="presOf" srcId="{6093421B-D654-48A4-8E4D-AAA91E49C154}" destId="{B1D339B0-0F8E-495E-ACB3-2C7A386B1571}" srcOrd="0" destOrd="0" presId="urn:microsoft.com/office/officeart/2005/8/layout/hList1"/>
    <dgm:cxn modelId="{1A37B8ED-7038-463C-81EF-1FD59FAB71E1}" srcId="{B731C403-3212-4F85-8BBF-9B5ADF171FCA}" destId="{D5B57710-1400-4A1B-9EF2-9F876F770427}" srcOrd="3" destOrd="0" parTransId="{2AB9EFAA-EF95-4401-8DA2-B76D410E19A2}" sibTransId="{6D3D12E4-B3C3-4F31-8732-504D9C47D77A}"/>
    <dgm:cxn modelId="{77D950DC-1711-4878-92D2-E7A600C6B664}" type="presParOf" srcId="{B1D339B0-0F8E-495E-ACB3-2C7A386B1571}" destId="{E29474FF-2F7F-4825-A1EE-DAB19F9321F2}" srcOrd="0" destOrd="0" presId="urn:microsoft.com/office/officeart/2005/8/layout/hList1"/>
    <dgm:cxn modelId="{3FD58345-7F8C-4AB9-B087-CB1B59C9B556}" type="presParOf" srcId="{E29474FF-2F7F-4825-A1EE-DAB19F9321F2}" destId="{8329F693-D488-4486-A063-DDAE8C4A38A5}" srcOrd="0" destOrd="0" presId="urn:microsoft.com/office/officeart/2005/8/layout/hList1"/>
    <dgm:cxn modelId="{35E15C87-5865-450F-A461-66652474E231}" type="presParOf" srcId="{E29474FF-2F7F-4825-A1EE-DAB19F9321F2}" destId="{DA50B0D2-4EA8-4341-B9C6-C53533A57026}" srcOrd="1" destOrd="0" presId="urn:microsoft.com/office/officeart/2005/8/layout/hList1"/>
    <dgm:cxn modelId="{737ACA20-45F2-40DC-B6C8-1EE675E56BD8}" type="presParOf" srcId="{B1D339B0-0F8E-495E-ACB3-2C7A386B1571}" destId="{9B75E1AB-CADD-4574-B0E3-661C5BEF7BF4}" srcOrd="1" destOrd="0" presId="urn:microsoft.com/office/officeart/2005/8/layout/hList1"/>
    <dgm:cxn modelId="{886A8812-2DBF-431E-9768-79F25DC9CF17}" type="presParOf" srcId="{B1D339B0-0F8E-495E-ACB3-2C7A386B1571}" destId="{803675BF-4D1C-450C-B99F-FC41652D7C53}" srcOrd="2" destOrd="0" presId="urn:microsoft.com/office/officeart/2005/8/layout/hList1"/>
    <dgm:cxn modelId="{4052E041-6AAF-4394-8E62-A5B68F426156}" type="presParOf" srcId="{803675BF-4D1C-450C-B99F-FC41652D7C53}" destId="{EEC4210A-0027-47AE-A1C7-255C529085CA}" srcOrd="0" destOrd="0" presId="urn:microsoft.com/office/officeart/2005/8/layout/hList1"/>
    <dgm:cxn modelId="{2A662256-AB26-4E73-A2DB-C5570A5879F2}" type="presParOf" srcId="{803675BF-4D1C-450C-B99F-FC41652D7C53}" destId="{F46C4725-EA1C-4973-AC4F-4016EDD05809}" srcOrd="1" destOrd="0" presId="urn:microsoft.com/office/officeart/2005/8/layout/hList1"/>
    <dgm:cxn modelId="{17F99D1E-DC68-472A-856F-299EAD2C795B}" type="presParOf" srcId="{B1D339B0-0F8E-495E-ACB3-2C7A386B1571}" destId="{F7C43D3A-6EA6-4C8C-A663-1FD6C69AC269}" srcOrd="3" destOrd="0" presId="urn:microsoft.com/office/officeart/2005/8/layout/hList1"/>
    <dgm:cxn modelId="{96B31C0E-B363-4696-BCB9-33240D8D7A42}" type="presParOf" srcId="{B1D339B0-0F8E-495E-ACB3-2C7A386B1571}" destId="{74BB30CF-6683-4E25-8303-7CBD94D2AF70}" srcOrd="4" destOrd="0" presId="urn:microsoft.com/office/officeart/2005/8/layout/hList1"/>
    <dgm:cxn modelId="{DEE0B3A1-0C54-4D38-A20F-EF6FEAD56B7D}" type="presParOf" srcId="{74BB30CF-6683-4E25-8303-7CBD94D2AF70}" destId="{6B803A0A-CB93-461D-9822-159654C95E2B}" srcOrd="0" destOrd="0" presId="urn:microsoft.com/office/officeart/2005/8/layout/hList1"/>
    <dgm:cxn modelId="{5B2CF401-3E77-465A-A072-1B7667DC74DC}" type="presParOf" srcId="{74BB30CF-6683-4E25-8303-7CBD94D2AF70}" destId="{6A22F563-7F9D-4423-9260-77A21CF358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8329A-D6D2-4305-AF34-A7452851BA92}" type="doc">
      <dgm:prSet loTypeId="urn:microsoft.com/office/officeart/2005/8/layout/lProcess3" loCatId="process" qsTypeId="urn:microsoft.com/office/officeart/2005/8/quickstyle/simple1" qsCatId="simple" csTypeId="urn:microsoft.com/office/officeart/2005/8/colors/accent6_1" csCatId="accent6" phldr="1"/>
      <dgm:spPr/>
      <dgm:t>
        <a:bodyPr/>
        <a:lstStyle/>
        <a:p>
          <a:endParaRPr lang="tr-TR"/>
        </a:p>
      </dgm:t>
    </dgm:pt>
    <dgm:pt modelId="{4DA0D1B4-8079-496E-BF36-1CB058632FCB}">
      <dgm:prSet custT="1"/>
      <dgm:spPr/>
      <dgm:t>
        <a:bodyPr/>
        <a:lstStyle/>
        <a:p>
          <a:pPr rtl="0"/>
          <a:r>
            <a:rPr lang="tr-TR" sz="2400" dirty="0" smtClean="0"/>
            <a:t>2009 yılından itibaren uygulanmaktadır.</a:t>
          </a:r>
          <a:endParaRPr lang="tr-TR" sz="2400" dirty="0"/>
        </a:p>
      </dgm:t>
    </dgm:pt>
    <dgm:pt modelId="{53A34366-5B26-49E8-B0AA-8B492686D7DD}" type="parTrans" cxnId="{1A04F844-8DA0-4640-9210-729C704BB1D0}">
      <dgm:prSet/>
      <dgm:spPr/>
      <dgm:t>
        <a:bodyPr/>
        <a:lstStyle/>
        <a:p>
          <a:endParaRPr lang="tr-TR" sz="2000">
            <a:solidFill>
              <a:schemeClr val="tx1"/>
            </a:solidFill>
          </a:endParaRPr>
        </a:p>
      </dgm:t>
    </dgm:pt>
    <dgm:pt modelId="{A2A9602D-8C59-4841-B445-FE74D6099B33}" type="sibTrans" cxnId="{1A04F844-8DA0-4640-9210-729C704BB1D0}">
      <dgm:prSet/>
      <dgm:spPr/>
      <dgm:t>
        <a:bodyPr/>
        <a:lstStyle/>
        <a:p>
          <a:endParaRPr lang="tr-TR" sz="2000">
            <a:solidFill>
              <a:schemeClr val="tx1"/>
            </a:solidFill>
          </a:endParaRPr>
        </a:p>
      </dgm:t>
    </dgm:pt>
    <dgm:pt modelId="{3F3A29D3-FE82-4163-AC1D-F8B7F207D60C}">
      <dgm:prSet custT="1"/>
      <dgm:spPr/>
      <dgm:t>
        <a:bodyPr/>
        <a:lstStyle/>
        <a:p>
          <a:pPr rtl="0"/>
          <a:r>
            <a:rPr lang="tr-TR" sz="2400" dirty="0" smtClean="0"/>
            <a:t>İş kurmak isteyen veya işini geliştirmek isteyen Kuruma kayıtlı herkes katılabilir.  İş planına dayalı iş kurma ve yönetme hususlarında eğitilmesi, iş planlarını oluşturmaları, KOSGEB ve benzeri finansman kaynaklarına erişimlerini kolaylaştırması için yürütülen eğitim programlarıdır. </a:t>
          </a:r>
          <a:endParaRPr lang="tr-TR" sz="2400" dirty="0"/>
        </a:p>
      </dgm:t>
    </dgm:pt>
    <dgm:pt modelId="{E10310A6-9A07-450D-98D9-5F5490ABD1AD}" type="parTrans" cxnId="{877091B4-3A1C-44D5-956E-1A70B88D53D0}">
      <dgm:prSet/>
      <dgm:spPr/>
      <dgm:t>
        <a:bodyPr/>
        <a:lstStyle/>
        <a:p>
          <a:endParaRPr lang="tr-TR" sz="2000">
            <a:solidFill>
              <a:schemeClr val="tx1"/>
            </a:solidFill>
          </a:endParaRPr>
        </a:p>
      </dgm:t>
    </dgm:pt>
    <dgm:pt modelId="{69FDC1E0-52B5-4E83-8A0F-FF4810047171}" type="sibTrans" cxnId="{877091B4-3A1C-44D5-956E-1A70B88D53D0}">
      <dgm:prSet/>
      <dgm:spPr/>
      <dgm:t>
        <a:bodyPr/>
        <a:lstStyle/>
        <a:p>
          <a:endParaRPr lang="tr-TR" sz="2000">
            <a:solidFill>
              <a:schemeClr val="tx1"/>
            </a:solidFill>
          </a:endParaRPr>
        </a:p>
      </dgm:t>
    </dgm:pt>
    <dgm:pt modelId="{259227E9-9B2E-4996-A27B-E42D201AAE3E}">
      <dgm:prSet custT="1"/>
      <dgm:spPr/>
      <dgm:t>
        <a:bodyPr/>
        <a:lstStyle/>
        <a:p>
          <a:pPr rtl="0"/>
          <a:r>
            <a:rPr lang="tr-TR" sz="2400" dirty="0" smtClean="0"/>
            <a:t>70 saatlik Girişimcilik Temel Seviye ve sınıf içi atölye çalışmasından oluşur. </a:t>
          </a:r>
          <a:endParaRPr lang="tr-TR" sz="2400" dirty="0"/>
        </a:p>
      </dgm:t>
    </dgm:pt>
    <dgm:pt modelId="{1B52CEA4-7E9E-4986-8A2A-4F06D887E6BA}" type="parTrans" cxnId="{246B887A-F735-4DFC-8B39-6B61448F803B}">
      <dgm:prSet/>
      <dgm:spPr/>
      <dgm:t>
        <a:bodyPr/>
        <a:lstStyle/>
        <a:p>
          <a:endParaRPr lang="tr-TR" sz="2000">
            <a:solidFill>
              <a:schemeClr val="tx1"/>
            </a:solidFill>
          </a:endParaRPr>
        </a:p>
      </dgm:t>
    </dgm:pt>
    <dgm:pt modelId="{8CC7F521-6C96-405B-8139-298321AA1385}" type="sibTrans" cxnId="{246B887A-F735-4DFC-8B39-6B61448F803B}">
      <dgm:prSet/>
      <dgm:spPr/>
      <dgm:t>
        <a:bodyPr/>
        <a:lstStyle/>
        <a:p>
          <a:endParaRPr lang="tr-TR" sz="2000">
            <a:solidFill>
              <a:schemeClr val="tx1"/>
            </a:solidFill>
          </a:endParaRPr>
        </a:p>
      </dgm:t>
    </dgm:pt>
    <dgm:pt modelId="{58D0E75A-A754-45E9-875C-9CB53A342A1B}" type="pres">
      <dgm:prSet presAssocID="{B1F8329A-D6D2-4305-AF34-A7452851BA92}" presName="Name0" presStyleCnt="0">
        <dgm:presLayoutVars>
          <dgm:chPref val="3"/>
          <dgm:dir/>
          <dgm:animLvl val="lvl"/>
          <dgm:resizeHandles/>
        </dgm:presLayoutVars>
      </dgm:prSet>
      <dgm:spPr/>
      <dgm:t>
        <a:bodyPr/>
        <a:lstStyle/>
        <a:p>
          <a:endParaRPr lang="tr-TR"/>
        </a:p>
      </dgm:t>
    </dgm:pt>
    <dgm:pt modelId="{2197C0F6-1F2E-43F8-9B73-203CB8A189F9}" type="pres">
      <dgm:prSet presAssocID="{4DA0D1B4-8079-496E-BF36-1CB058632FCB}" presName="horFlow" presStyleCnt="0"/>
      <dgm:spPr/>
      <dgm:t>
        <a:bodyPr/>
        <a:lstStyle/>
        <a:p>
          <a:endParaRPr lang="tr-TR"/>
        </a:p>
      </dgm:t>
    </dgm:pt>
    <dgm:pt modelId="{0DCDD3DE-CAA7-4865-BFD4-AE43E1301CF4}" type="pres">
      <dgm:prSet presAssocID="{4DA0D1B4-8079-496E-BF36-1CB058632FCB}" presName="bigChev" presStyleLbl="node1" presStyleIdx="0" presStyleCnt="3" custScaleX="221949" custScaleY="40594" custLinFactNeighborX="88" custLinFactNeighborY="-9320"/>
      <dgm:spPr/>
      <dgm:t>
        <a:bodyPr/>
        <a:lstStyle/>
        <a:p>
          <a:endParaRPr lang="tr-TR"/>
        </a:p>
      </dgm:t>
    </dgm:pt>
    <dgm:pt modelId="{E26F9BDC-FAEE-4B57-A181-DDCA3A805B85}" type="pres">
      <dgm:prSet presAssocID="{4DA0D1B4-8079-496E-BF36-1CB058632FCB}" presName="vSp" presStyleCnt="0"/>
      <dgm:spPr/>
      <dgm:t>
        <a:bodyPr/>
        <a:lstStyle/>
        <a:p>
          <a:endParaRPr lang="tr-TR"/>
        </a:p>
      </dgm:t>
    </dgm:pt>
    <dgm:pt modelId="{77A7FF7E-CC95-4C24-9A6E-9CBFDCA545C7}" type="pres">
      <dgm:prSet presAssocID="{3F3A29D3-FE82-4163-AC1D-F8B7F207D60C}" presName="horFlow" presStyleCnt="0"/>
      <dgm:spPr/>
      <dgm:t>
        <a:bodyPr/>
        <a:lstStyle/>
        <a:p>
          <a:endParaRPr lang="tr-TR"/>
        </a:p>
      </dgm:t>
    </dgm:pt>
    <dgm:pt modelId="{9743F3C9-0DD7-4B94-AE1D-B4C55E99DC13}" type="pres">
      <dgm:prSet presAssocID="{3F3A29D3-FE82-4163-AC1D-F8B7F207D60C}" presName="bigChev" presStyleLbl="node1" presStyleIdx="1" presStyleCnt="3" custScaleX="221949" custScaleY="180414" custLinFactNeighborX="88" custLinFactNeighborY="-2741"/>
      <dgm:spPr/>
      <dgm:t>
        <a:bodyPr/>
        <a:lstStyle/>
        <a:p>
          <a:endParaRPr lang="tr-TR"/>
        </a:p>
      </dgm:t>
    </dgm:pt>
    <dgm:pt modelId="{8B23A41C-A079-4F5B-BB48-BF4857F9A080}" type="pres">
      <dgm:prSet presAssocID="{3F3A29D3-FE82-4163-AC1D-F8B7F207D60C}" presName="vSp" presStyleCnt="0"/>
      <dgm:spPr/>
      <dgm:t>
        <a:bodyPr/>
        <a:lstStyle/>
        <a:p>
          <a:endParaRPr lang="tr-TR"/>
        </a:p>
      </dgm:t>
    </dgm:pt>
    <dgm:pt modelId="{E0F0738B-BA52-41D0-9092-6204EBD3B66B}" type="pres">
      <dgm:prSet presAssocID="{259227E9-9B2E-4996-A27B-E42D201AAE3E}" presName="horFlow" presStyleCnt="0"/>
      <dgm:spPr/>
      <dgm:t>
        <a:bodyPr/>
        <a:lstStyle/>
        <a:p>
          <a:endParaRPr lang="tr-TR"/>
        </a:p>
      </dgm:t>
    </dgm:pt>
    <dgm:pt modelId="{BF573D98-46E1-4511-BEB4-410C772769F8}" type="pres">
      <dgm:prSet presAssocID="{259227E9-9B2E-4996-A27B-E42D201AAE3E}" presName="bigChev" presStyleLbl="node1" presStyleIdx="2" presStyleCnt="3" custScaleX="221949" custScaleY="49539" custLinFactNeighborX="88"/>
      <dgm:spPr/>
      <dgm:t>
        <a:bodyPr/>
        <a:lstStyle/>
        <a:p>
          <a:endParaRPr lang="tr-TR"/>
        </a:p>
      </dgm:t>
    </dgm:pt>
  </dgm:ptLst>
  <dgm:cxnLst>
    <dgm:cxn modelId="{A5C1320A-8C25-47F4-B03D-D28FBEE3FC6F}" type="presOf" srcId="{3F3A29D3-FE82-4163-AC1D-F8B7F207D60C}" destId="{9743F3C9-0DD7-4B94-AE1D-B4C55E99DC13}" srcOrd="0" destOrd="0" presId="urn:microsoft.com/office/officeart/2005/8/layout/lProcess3"/>
    <dgm:cxn modelId="{4FC4CD3C-E281-424D-9479-F42B1C70DD64}" type="presOf" srcId="{4DA0D1B4-8079-496E-BF36-1CB058632FCB}" destId="{0DCDD3DE-CAA7-4865-BFD4-AE43E1301CF4}" srcOrd="0" destOrd="0" presId="urn:microsoft.com/office/officeart/2005/8/layout/lProcess3"/>
    <dgm:cxn modelId="{1A04F844-8DA0-4640-9210-729C704BB1D0}" srcId="{B1F8329A-D6D2-4305-AF34-A7452851BA92}" destId="{4DA0D1B4-8079-496E-BF36-1CB058632FCB}" srcOrd="0" destOrd="0" parTransId="{53A34366-5B26-49E8-B0AA-8B492686D7DD}" sibTransId="{A2A9602D-8C59-4841-B445-FE74D6099B33}"/>
    <dgm:cxn modelId="{A72E7553-7DD3-41E8-8554-CEF1908BB8D3}" type="presOf" srcId="{259227E9-9B2E-4996-A27B-E42D201AAE3E}" destId="{BF573D98-46E1-4511-BEB4-410C772769F8}" srcOrd="0" destOrd="0" presId="urn:microsoft.com/office/officeart/2005/8/layout/lProcess3"/>
    <dgm:cxn modelId="{877091B4-3A1C-44D5-956E-1A70B88D53D0}" srcId="{B1F8329A-D6D2-4305-AF34-A7452851BA92}" destId="{3F3A29D3-FE82-4163-AC1D-F8B7F207D60C}" srcOrd="1" destOrd="0" parTransId="{E10310A6-9A07-450D-98D9-5F5490ABD1AD}" sibTransId="{69FDC1E0-52B5-4E83-8A0F-FF4810047171}"/>
    <dgm:cxn modelId="{246B887A-F735-4DFC-8B39-6B61448F803B}" srcId="{B1F8329A-D6D2-4305-AF34-A7452851BA92}" destId="{259227E9-9B2E-4996-A27B-E42D201AAE3E}" srcOrd="2" destOrd="0" parTransId="{1B52CEA4-7E9E-4986-8A2A-4F06D887E6BA}" sibTransId="{8CC7F521-6C96-405B-8139-298321AA1385}"/>
    <dgm:cxn modelId="{D08E963B-5EE5-455C-B9BC-8DB7659345C1}" type="presOf" srcId="{B1F8329A-D6D2-4305-AF34-A7452851BA92}" destId="{58D0E75A-A754-45E9-875C-9CB53A342A1B}" srcOrd="0" destOrd="0" presId="urn:microsoft.com/office/officeart/2005/8/layout/lProcess3"/>
    <dgm:cxn modelId="{3A3011DA-F351-4B96-BBF8-D5355B835C9F}" type="presParOf" srcId="{58D0E75A-A754-45E9-875C-9CB53A342A1B}" destId="{2197C0F6-1F2E-43F8-9B73-203CB8A189F9}" srcOrd="0" destOrd="0" presId="urn:microsoft.com/office/officeart/2005/8/layout/lProcess3"/>
    <dgm:cxn modelId="{999509F7-B96F-405F-8129-DFB6C7DC08EF}" type="presParOf" srcId="{2197C0F6-1F2E-43F8-9B73-203CB8A189F9}" destId="{0DCDD3DE-CAA7-4865-BFD4-AE43E1301CF4}" srcOrd="0" destOrd="0" presId="urn:microsoft.com/office/officeart/2005/8/layout/lProcess3"/>
    <dgm:cxn modelId="{9DE457DE-E1D5-4224-AC41-11A8DCB2E8F1}" type="presParOf" srcId="{58D0E75A-A754-45E9-875C-9CB53A342A1B}" destId="{E26F9BDC-FAEE-4B57-A181-DDCA3A805B85}" srcOrd="1" destOrd="0" presId="urn:microsoft.com/office/officeart/2005/8/layout/lProcess3"/>
    <dgm:cxn modelId="{572D4AEB-F4CD-46E5-8A5C-323A2F1D75B3}" type="presParOf" srcId="{58D0E75A-A754-45E9-875C-9CB53A342A1B}" destId="{77A7FF7E-CC95-4C24-9A6E-9CBFDCA545C7}" srcOrd="2" destOrd="0" presId="urn:microsoft.com/office/officeart/2005/8/layout/lProcess3"/>
    <dgm:cxn modelId="{869BF810-8211-4AF2-BA2F-37E9E011BF5A}" type="presParOf" srcId="{77A7FF7E-CC95-4C24-9A6E-9CBFDCA545C7}" destId="{9743F3C9-0DD7-4B94-AE1D-B4C55E99DC13}" srcOrd="0" destOrd="0" presId="urn:microsoft.com/office/officeart/2005/8/layout/lProcess3"/>
    <dgm:cxn modelId="{798171A1-AF37-4596-9CC3-27ACBC2F1378}" type="presParOf" srcId="{58D0E75A-A754-45E9-875C-9CB53A342A1B}" destId="{8B23A41C-A079-4F5B-BB48-BF4857F9A080}" srcOrd="3" destOrd="0" presId="urn:microsoft.com/office/officeart/2005/8/layout/lProcess3"/>
    <dgm:cxn modelId="{290D3D2C-1A5A-40F3-97FC-1E4867D84656}" type="presParOf" srcId="{58D0E75A-A754-45E9-875C-9CB53A342A1B}" destId="{E0F0738B-BA52-41D0-9092-6204EBD3B66B}" srcOrd="4" destOrd="0" presId="urn:microsoft.com/office/officeart/2005/8/layout/lProcess3"/>
    <dgm:cxn modelId="{780CE5EE-022B-4902-8AAE-292DBEBCF987}" type="presParOf" srcId="{E0F0738B-BA52-41D0-9092-6204EBD3B66B}" destId="{BF573D98-46E1-4511-BEB4-410C772769F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7A4E7A-714E-4C90-82FF-422D1C0B7CD2}" type="doc">
      <dgm:prSet loTypeId="urn:microsoft.com/office/officeart/2005/8/layout/lProcess3" loCatId="process" qsTypeId="urn:microsoft.com/office/officeart/2005/8/quickstyle/simple1" qsCatId="simple" csTypeId="urn:microsoft.com/office/officeart/2005/8/colors/accent3_1" csCatId="accent3" phldr="1"/>
      <dgm:spPr/>
      <dgm:t>
        <a:bodyPr/>
        <a:lstStyle/>
        <a:p>
          <a:endParaRPr lang="tr-TR"/>
        </a:p>
      </dgm:t>
    </dgm:pt>
    <dgm:pt modelId="{87E120C4-CA01-4089-B966-50DADC2BAB4C}">
      <dgm:prSet custT="1"/>
      <dgm:spPr/>
      <dgm:t>
        <a:bodyPr/>
        <a:lstStyle/>
        <a:p>
          <a:pPr rtl="0"/>
          <a:r>
            <a:rPr lang="tr-TR" sz="2100" dirty="0" smtClean="0"/>
            <a:t>İşgücü piyasasında arz talep uyuşmazlıklarından kaynaklanan işsizliğe çözüm getirmek amacıyla “Uzmanlaşmış Meslek Edindirme Merkezleri (UMEM) Projesi” 2010 yılında İŞKUR, TOBB, MEB ve TOBB ETU arasında başlatılmıştır.</a:t>
          </a:r>
          <a:endParaRPr lang="tr-TR" sz="2100" dirty="0"/>
        </a:p>
      </dgm:t>
    </dgm:pt>
    <dgm:pt modelId="{519476F4-726C-4D7B-BC61-6C430A064DD9}" type="parTrans" cxnId="{55E49BF4-A299-45A0-8A00-A63C7C436DF9}">
      <dgm:prSet/>
      <dgm:spPr/>
      <dgm:t>
        <a:bodyPr/>
        <a:lstStyle/>
        <a:p>
          <a:endParaRPr lang="tr-TR" sz="2000">
            <a:solidFill>
              <a:schemeClr val="tx1"/>
            </a:solidFill>
          </a:endParaRPr>
        </a:p>
      </dgm:t>
    </dgm:pt>
    <dgm:pt modelId="{9C38B30A-D00F-44DA-8952-F8436AAD78AF}" type="sibTrans" cxnId="{55E49BF4-A299-45A0-8A00-A63C7C436DF9}">
      <dgm:prSet/>
      <dgm:spPr/>
      <dgm:t>
        <a:bodyPr/>
        <a:lstStyle/>
        <a:p>
          <a:endParaRPr lang="tr-TR" sz="2000">
            <a:solidFill>
              <a:schemeClr val="tx1"/>
            </a:solidFill>
          </a:endParaRPr>
        </a:p>
      </dgm:t>
    </dgm:pt>
    <dgm:pt modelId="{E54A48CC-599C-4A01-9339-6CBD9438D621}">
      <dgm:prSet custT="1"/>
      <dgm:spPr/>
      <dgm:t>
        <a:bodyPr/>
        <a:lstStyle/>
        <a:p>
          <a:pPr rtl="0"/>
          <a:r>
            <a:rPr lang="tr-TR" sz="2400" smtClean="0"/>
            <a:t>Proje ile, özellikle sanayi ve mesleki ve teknik eğitim kurumları arasındaki işbirliği artırılmakta ve ihtiyaç duyulan nitelikli işgücü talebi karşılanmaktadır.</a:t>
          </a:r>
          <a:endParaRPr lang="tr-TR" sz="2400" dirty="0"/>
        </a:p>
      </dgm:t>
    </dgm:pt>
    <dgm:pt modelId="{E3C65256-F8E2-4C49-8F0B-C08D9F62D6EC}" type="parTrans" cxnId="{696D24F3-2741-4A9E-BDCA-43D65686325D}">
      <dgm:prSet/>
      <dgm:spPr/>
      <dgm:t>
        <a:bodyPr/>
        <a:lstStyle/>
        <a:p>
          <a:endParaRPr lang="tr-TR" sz="2000">
            <a:solidFill>
              <a:schemeClr val="tx1"/>
            </a:solidFill>
          </a:endParaRPr>
        </a:p>
      </dgm:t>
    </dgm:pt>
    <dgm:pt modelId="{784421ED-3029-4387-BE6A-99E6FA7DCC52}" type="sibTrans" cxnId="{696D24F3-2741-4A9E-BDCA-43D65686325D}">
      <dgm:prSet/>
      <dgm:spPr/>
      <dgm:t>
        <a:bodyPr/>
        <a:lstStyle/>
        <a:p>
          <a:endParaRPr lang="tr-TR" sz="2000">
            <a:solidFill>
              <a:schemeClr val="tx1"/>
            </a:solidFill>
          </a:endParaRPr>
        </a:p>
      </dgm:t>
    </dgm:pt>
    <dgm:pt modelId="{0FF685BE-69A2-4F9F-B6F9-9803B8970982}">
      <dgm:prSet custT="1"/>
      <dgm:spPr/>
      <dgm:t>
        <a:bodyPr/>
        <a:lstStyle/>
        <a:p>
          <a:pPr rtl="0"/>
          <a:r>
            <a:rPr lang="tr-TR" sz="2400" smtClean="0"/>
            <a:t>Proje kapsamında sanayi, hizmet ve tarım alanlarında teorik eğitim ve işbaşı eğitim birlikte verilmektedir.</a:t>
          </a:r>
          <a:endParaRPr lang="tr-TR" sz="2400" dirty="0"/>
        </a:p>
      </dgm:t>
    </dgm:pt>
    <dgm:pt modelId="{CEAD9423-2BB3-4C31-A333-63F6D70D51E5}" type="parTrans" cxnId="{FCE8CFE1-8817-4337-9CDD-F4D7FE61EB19}">
      <dgm:prSet/>
      <dgm:spPr/>
      <dgm:t>
        <a:bodyPr/>
        <a:lstStyle/>
        <a:p>
          <a:endParaRPr lang="tr-TR" sz="2000">
            <a:solidFill>
              <a:schemeClr val="tx1"/>
            </a:solidFill>
          </a:endParaRPr>
        </a:p>
      </dgm:t>
    </dgm:pt>
    <dgm:pt modelId="{6FBFCD59-55E6-4623-B62E-0EC94854DB1B}" type="sibTrans" cxnId="{FCE8CFE1-8817-4337-9CDD-F4D7FE61EB19}">
      <dgm:prSet/>
      <dgm:spPr/>
      <dgm:t>
        <a:bodyPr/>
        <a:lstStyle/>
        <a:p>
          <a:endParaRPr lang="tr-TR" sz="2000">
            <a:solidFill>
              <a:schemeClr val="tx1"/>
            </a:solidFill>
          </a:endParaRPr>
        </a:p>
      </dgm:t>
    </dgm:pt>
    <dgm:pt modelId="{33AE0BA5-4F70-4D66-B6E8-D3111F5AA8B9}" type="pres">
      <dgm:prSet presAssocID="{9C7A4E7A-714E-4C90-82FF-422D1C0B7CD2}" presName="Name0" presStyleCnt="0">
        <dgm:presLayoutVars>
          <dgm:chPref val="3"/>
          <dgm:dir/>
          <dgm:animLvl val="lvl"/>
          <dgm:resizeHandles/>
        </dgm:presLayoutVars>
      </dgm:prSet>
      <dgm:spPr/>
      <dgm:t>
        <a:bodyPr/>
        <a:lstStyle/>
        <a:p>
          <a:endParaRPr lang="tr-TR"/>
        </a:p>
      </dgm:t>
    </dgm:pt>
    <dgm:pt modelId="{A17E4F75-C380-42FB-A1FE-1AD378D2100D}" type="pres">
      <dgm:prSet presAssocID="{87E120C4-CA01-4089-B966-50DADC2BAB4C}" presName="horFlow" presStyleCnt="0"/>
      <dgm:spPr/>
      <dgm:t>
        <a:bodyPr/>
        <a:lstStyle/>
        <a:p>
          <a:endParaRPr lang="tr-TR"/>
        </a:p>
      </dgm:t>
    </dgm:pt>
    <dgm:pt modelId="{06048C9C-0332-43DF-87AF-B40F04CCD041}" type="pres">
      <dgm:prSet presAssocID="{87E120C4-CA01-4089-B966-50DADC2BAB4C}" presName="bigChev" presStyleLbl="node1" presStyleIdx="0" presStyleCnt="3" custScaleX="243356" custScaleY="123689"/>
      <dgm:spPr/>
      <dgm:t>
        <a:bodyPr/>
        <a:lstStyle/>
        <a:p>
          <a:endParaRPr lang="tr-TR"/>
        </a:p>
      </dgm:t>
    </dgm:pt>
    <dgm:pt modelId="{D0ADA337-EF3E-4BF1-A077-A31A3EB0BA1C}" type="pres">
      <dgm:prSet presAssocID="{87E120C4-CA01-4089-B966-50DADC2BAB4C}" presName="vSp" presStyleCnt="0"/>
      <dgm:spPr/>
      <dgm:t>
        <a:bodyPr/>
        <a:lstStyle/>
        <a:p>
          <a:endParaRPr lang="tr-TR"/>
        </a:p>
      </dgm:t>
    </dgm:pt>
    <dgm:pt modelId="{CB7CB836-E64D-4A2C-BEC2-A728C04EB97C}" type="pres">
      <dgm:prSet presAssocID="{E54A48CC-599C-4A01-9339-6CBD9438D621}" presName="horFlow" presStyleCnt="0"/>
      <dgm:spPr/>
      <dgm:t>
        <a:bodyPr/>
        <a:lstStyle/>
        <a:p>
          <a:endParaRPr lang="tr-TR"/>
        </a:p>
      </dgm:t>
    </dgm:pt>
    <dgm:pt modelId="{EAF965F2-D125-4558-8195-17E8C34361B5}" type="pres">
      <dgm:prSet presAssocID="{E54A48CC-599C-4A01-9339-6CBD9438D621}" presName="bigChev" presStyleLbl="node1" presStyleIdx="1" presStyleCnt="3" custScaleX="243356" custScaleY="107145"/>
      <dgm:spPr/>
      <dgm:t>
        <a:bodyPr/>
        <a:lstStyle/>
        <a:p>
          <a:endParaRPr lang="tr-TR"/>
        </a:p>
      </dgm:t>
    </dgm:pt>
    <dgm:pt modelId="{03F619A8-9963-4C5F-A90D-463E652FF873}" type="pres">
      <dgm:prSet presAssocID="{E54A48CC-599C-4A01-9339-6CBD9438D621}" presName="vSp" presStyleCnt="0"/>
      <dgm:spPr/>
      <dgm:t>
        <a:bodyPr/>
        <a:lstStyle/>
        <a:p>
          <a:endParaRPr lang="tr-TR"/>
        </a:p>
      </dgm:t>
    </dgm:pt>
    <dgm:pt modelId="{CAD24474-CB55-468F-ADE4-68E9E1A5762E}" type="pres">
      <dgm:prSet presAssocID="{0FF685BE-69A2-4F9F-B6F9-9803B8970982}" presName="horFlow" presStyleCnt="0"/>
      <dgm:spPr/>
      <dgm:t>
        <a:bodyPr/>
        <a:lstStyle/>
        <a:p>
          <a:endParaRPr lang="tr-TR"/>
        </a:p>
      </dgm:t>
    </dgm:pt>
    <dgm:pt modelId="{5667E88A-3D58-4335-8FBB-05FDAEDE86F3}" type="pres">
      <dgm:prSet presAssocID="{0FF685BE-69A2-4F9F-B6F9-9803B8970982}" presName="bigChev" presStyleLbl="node1" presStyleIdx="2" presStyleCnt="3" custScaleX="243356" custScaleY="72119"/>
      <dgm:spPr/>
      <dgm:t>
        <a:bodyPr/>
        <a:lstStyle/>
        <a:p>
          <a:endParaRPr lang="tr-TR"/>
        </a:p>
      </dgm:t>
    </dgm:pt>
  </dgm:ptLst>
  <dgm:cxnLst>
    <dgm:cxn modelId="{DC47BEE3-157F-4E4A-8C10-1FEFA9C03B48}" type="presOf" srcId="{9C7A4E7A-714E-4C90-82FF-422D1C0B7CD2}" destId="{33AE0BA5-4F70-4D66-B6E8-D3111F5AA8B9}" srcOrd="0" destOrd="0" presId="urn:microsoft.com/office/officeart/2005/8/layout/lProcess3"/>
    <dgm:cxn modelId="{FCE8CFE1-8817-4337-9CDD-F4D7FE61EB19}" srcId="{9C7A4E7A-714E-4C90-82FF-422D1C0B7CD2}" destId="{0FF685BE-69A2-4F9F-B6F9-9803B8970982}" srcOrd="2" destOrd="0" parTransId="{CEAD9423-2BB3-4C31-A333-63F6D70D51E5}" sibTransId="{6FBFCD59-55E6-4623-B62E-0EC94854DB1B}"/>
    <dgm:cxn modelId="{15C2DF6E-34BA-4BE4-BEAE-B1C94EDDB4D6}" type="presOf" srcId="{87E120C4-CA01-4089-B966-50DADC2BAB4C}" destId="{06048C9C-0332-43DF-87AF-B40F04CCD041}" srcOrd="0" destOrd="0" presId="urn:microsoft.com/office/officeart/2005/8/layout/lProcess3"/>
    <dgm:cxn modelId="{6C3A56DF-4C4A-43AB-A0BA-C2DF6C4C6820}" type="presOf" srcId="{E54A48CC-599C-4A01-9339-6CBD9438D621}" destId="{EAF965F2-D125-4558-8195-17E8C34361B5}" srcOrd="0" destOrd="0" presId="urn:microsoft.com/office/officeart/2005/8/layout/lProcess3"/>
    <dgm:cxn modelId="{696D24F3-2741-4A9E-BDCA-43D65686325D}" srcId="{9C7A4E7A-714E-4C90-82FF-422D1C0B7CD2}" destId="{E54A48CC-599C-4A01-9339-6CBD9438D621}" srcOrd="1" destOrd="0" parTransId="{E3C65256-F8E2-4C49-8F0B-C08D9F62D6EC}" sibTransId="{784421ED-3029-4387-BE6A-99E6FA7DCC52}"/>
    <dgm:cxn modelId="{9F3A7E1E-896A-4C9B-A4F6-481F3528A204}" type="presOf" srcId="{0FF685BE-69A2-4F9F-B6F9-9803B8970982}" destId="{5667E88A-3D58-4335-8FBB-05FDAEDE86F3}" srcOrd="0" destOrd="0" presId="urn:microsoft.com/office/officeart/2005/8/layout/lProcess3"/>
    <dgm:cxn modelId="{55E49BF4-A299-45A0-8A00-A63C7C436DF9}" srcId="{9C7A4E7A-714E-4C90-82FF-422D1C0B7CD2}" destId="{87E120C4-CA01-4089-B966-50DADC2BAB4C}" srcOrd="0" destOrd="0" parTransId="{519476F4-726C-4D7B-BC61-6C430A064DD9}" sibTransId="{9C38B30A-D00F-44DA-8952-F8436AAD78AF}"/>
    <dgm:cxn modelId="{C6F87D52-78C7-4A7D-A894-4BB443B6B564}" type="presParOf" srcId="{33AE0BA5-4F70-4D66-B6E8-D3111F5AA8B9}" destId="{A17E4F75-C380-42FB-A1FE-1AD378D2100D}" srcOrd="0" destOrd="0" presId="urn:microsoft.com/office/officeart/2005/8/layout/lProcess3"/>
    <dgm:cxn modelId="{8589B8A4-2B9C-4D9A-8DAC-8C2BF7140D9F}" type="presParOf" srcId="{A17E4F75-C380-42FB-A1FE-1AD378D2100D}" destId="{06048C9C-0332-43DF-87AF-B40F04CCD041}" srcOrd="0" destOrd="0" presId="urn:microsoft.com/office/officeart/2005/8/layout/lProcess3"/>
    <dgm:cxn modelId="{21F1C21D-62F1-446B-BB03-3BF35AB4E391}" type="presParOf" srcId="{33AE0BA5-4F70-4D66-B6E8-D3111F5AA8B9}" destId="{D0ADA337-EF3E-4BF1-A077-A31A3EB0BA1C}" srcOrd="1" destOrd="0" presId="urn:microsoft.com/office/officeart/2005/8/layout/lProcess3"/>
    <dgm:cxn modelId="{3A955E52-7DD3-4475-8D30-F1EA0C13AAF7}" type="presParOf" srcId="{33AE0BA5-4F70-4D66-B6E8-D3111F5AA8B9}" destId="{CB7CB836-E64D-4A2C-BEC2-A728C04EB97C}" srcOrd="2" destOrd="0" presId="urn:microsoft.com/office/officeart/2005/8/layout/lProcess3"/>
    <dgm:cxn modelId="{4969D9A6-D7AC-4630-9CB6-AFF590F7241B}" type="presParOf" srcId="{CB7CB836-E64D-4A2C-BEC2-A728C04EB97C}" destId="{EAF965F2-D125-4558-8195-17E8C34361B5}" srcOrd="0" destOrd="0" presId="urn:microsoft.com/office/officeart/2005/8/layout/lProcess3"/>
    <dgm:cxn modelId="{D9E766C9-062D-4808-B229-E09B2A082EC1}" type="presParOf" srcId="{33AE0BA5-4F70-4D66-B6E8-D3111F5AA8B9}" destId="{03F619A8-9963-4C5F-A90D-463E652FF873}" srcOrd="3" destOrd="0" presId="urn:microsoft.com/office/officeart/2005/8/layout/lProcess3"/>
    <dgm:cxn modelId="{8FE1FFCC-EE20-4ADD-891A-2B298615F6D3}" type="presParOf" srcId="{33AE0BA5-4F70-4D66-B6E8-D3111F5AA8B9}" destId="{CAD24474-CB55-468F-ADE4-68E9E1A5762E}" srcOrd="4" destOrd="0" presId="urn:microsoft.com/office/officeart/2005/8/layout/lProcess3"/>
    <dgm:cxn modelId="{B3066360-8F65-43EA-A963-B41BA8F5C600}" type="presParOf" srcId="{CAD24474-CB55-468F-ADE4-68E9E1A5762E}" destId="{5667E88A-3D58-4335-8FBB-05FDAEDE86F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AB4C96-579A-41DB-93DC-B3EF7519080F}" type="doc">
      <dgm:prSet loTypeId="urn:microsoft.com/office/officeart/2005/8/layout/lProcess3" loCatId="process" qsTypeId="urn:microsoft.com/office/officeart/2005/8/quickstyle/simple1" qsCatId="simple" csTypeId="urn:microsoft.com/office/officeart/2005/8/colors/accent3_1" csCatId="accent3" phldr="1"/>
      <dgm:spPr/>
      <dgm:t>
        <a:bodyPr/>
        <a:lstStyle/>
        <a:p>
          <a:endParaRPr lang="tr-TR"/>
        </a:p>
      </dgm:t>
    </dgm:pt>
    <dgm:pt modelId="{7B17A6D8-9BF4-4B22-B9C1-E86134A9D3C9}">
      <dgm:prSet/>
      <dgm:spPr/>
      <dgm:t>
        <a:bodyPr/>
        <a:lstStyle/>
        <a:p>
          <a:pPr rtl="0"/>
          <a:r>
            <a:rPr lang="tr-TR" b="1" dirty="0" smtClean="0"/>
            <a:t>Engellilerin kendi işini kurmalarına yönelik projeler</a:t>
          </a:r>
          <a:endParaRPr lang="tr-TR" dirty="0"/>
        </a:p>
      </dgm:t>
    </dgm:pt>
    <dgm:pt modelId="{53FFC67C-4128-43C1-A668-F8FC96568A57}" type="parTrans" cxnId="{EA503943-F341-4E47-B8BD-2CC16B018241}">
      <dgm:prSet/>
      <dgm:spPr/>
      <dgm:t>
        <a:bodyPr/>
        <a:lstStyle/>
        <a:p>
          <a:endParaRPr lang="tr-TR"/>
        </a:p>
      </dgm:t>
    </dgm:pt>
    <dgm:pt modelId="{48FF21E9-6678-4667-891E-A8B3D5B456EA}" type="sibTrans" cxnId="{EA503943-F341-4E47-B8BD-2CC16B018241}">
      <dgm:prSet/>
      <dgm:spPr/>
      <dgm:t>
        <a:bodyPr/>
        <a:lstStyle/>
        <a:p>
          <a:endParaRPr lang="tr-TR"/>
        </a:p>
      </dgm:t>
    </dgm:pt>
    <dgm:pt modelId="{AB6953CA-C5F4-43F8-BA7A-3D95FFBAF40F}">
      <dgm:prSet/>
      <dgm:spPr/>
      <dgm:t>
        <a:bodyPr/>
        <a:lstStyle/>
        <a:p>
          <a:pPr rtl="0"/>
          <a:r>
            <a:rPr lang="tr-TR" dirty="0" smtClean="0"/>
            <a:t>Girişimcilik eğitim programından sertifika almış veya iş kuracağı alanda mesleki eğitim sertifikasına sahip engellilerden kendi işini kurmak isteyenlerin hazırlayacakları projelere </a:t>
          </a:r>
          <a:r>
            <a:rPr lang="tr-TR" b="1" dirty="0" smtClean="0"/>
            <a:t>36.000 TL </a:t>
          </a:r>
          <a:r>
            <a:rPr lang="tr-TR" dirty="0" smtClean="0"/>
            <a:t>destek</a:t>
          </a:r>
          <a:endParaRPr lang="tr-TR" dirty="0"/>
        </a:p>
      </dgm:t>
    </dgm:pt>
    <dgm:pt modelId="{0ACF5C8B-E8E2-4B82-BA27-F71D69C8DA8F}" type="parTrans" cxnId="{486C42B8-4082-4E77-AEBA-93DB1C074335}">
      <dgm:prSet/>
      <dgm:spPr/>
      <dgm:t>
        <a:bodyPr/>
        <a:lstStyle/>
        <a:p>
          <a:endParaRPr lang="tr-TR"/>
        </a:p>
      </dgm:t>
    </dgm:pt>
    <dgm:pt modelId="{24E30F1D-6FB5-4434-8909-94DB51A584CB}" type="sibTrans" cxnId="{486C42B8-4082-4E77-AEBA-93DB1C074335}">
      <dgm:prSet/>
      <dgm:spPr/>
      <dgm:t>
        <a:bodyPr/>
        <a:lstStyle/>
        <a:p>
          <a:endParaRPr lang="tr-TR"/>
        </a:p>
      </dgm:t>
    </dgm:pt>
    <dgm:pt modelId="{D7B44D63-30C9-4DBE-A647-98A265C4E214}">
      <dgm:prSet/>
      <dgm:spPr/>
      <dgm:t>
        <a:bodyPr/>
        <a:lstStyle/>
        <a:p>
          <a:pPr rtl="0"/>
          <a:r>
            <a:rPr lang="tr-TR" b="1" i="1" dirty="0" smtClean="0"/>
            <a:t>Kuruluş işlemleri desteği</a:t>
          </a:r>
          <a:endParaRPr lang="tr-TR" dirty="0"/>
        </a:p>
      </dgm:t>
    </dgm:pt>
    <dgm:pt modelId="{C0160AC7-EAE6-488A-B977-252FDED0719E}" type="parTrans" cxnId="{426FE356-DCFA-47E2-BD52-CE581F377DF8}">
      <dgm:prSet/>
      <dgm:spPr/>
      <dgm:t>
        <a:bodyPr/>
        <a:lstStyle/>
        <a:p>
          <a:endParaRPr lang="tr-TR"/>
        </a:p>
      </dgm:t>
    </dgm:pt>
    <dgm:pt modelId="{78CDC2CF-15DD-4C62-975C-E5585A621B23}" type="sibTrans" cxnId="{426FE356-DCFA-47E2-BD52-CE581F377DF8}">
      <dgm:prSet/>
      <dgm:spPr/>
      <dgm:t>
        <a:bodyPr/>
        <a:lstStyle/>
        <a:p>
          <a:endParaRPr lang="tr-TR"/>
        </a:p>
      </dgm:t>
    </dgm:pt>
    <dgm:pt modelId="{99921034-F0A8-4D00-B187-B554A85A6454}">
      <dgm:prSet/>
      <dgm:spPr/>
      <dgm:t>
        <a:bodyPr/>
        <a:lstStyle/>
        <a:p>
          <a:pPr rtl="0"/>
          <a:r>
            <a:rPr lang="tr-TR" dirty="0" smtClean="0"/>
            <a:t>İşyeri kuruluşu için yapılan resmi işlemler, onaylar, izinler, ruhsatlar gibi masraflar için </a:t>
          </a:r>
          <a:r>
            <a:rPr lang="tr-TR" b="1" dirty="0" smtClean="0"/>
            <a:t>en fazla 2.000 TL.</a:t>
          </a:r>
          <a:endParaRPr lang="tr-TR" dirty="0"/>
        </a:p>
      </dgm:t>
    </dgm:pt>
    <dgm:pt modelId="{788FC096-7B79-4EFF-BF14-AE76A12D8E36}" type="parTrans" cxnId="{66BA7F0B-2559-4578-BB0C-D6D3A32082BB}">
      <dgm:prSet/>
      <dgm:spPr/>
      <dgm:t>
        <a:bodyPr/>
        <a:lstStyle/>
        <a:p>
          <a:endParaRPr lang="tr-TR"/>
        </a:p>
      </dgm:t>
    </dgm:pt>
    <dgm:pt modelId="{AABF33A4-090F-45E3-AC29-35D8662AF458}" type="sibTrans" cxnId="{66BA7F0B-2559-4578-BB0C-D6D3A32082BB}">
      <dgm:prSet/>
      <dgm:spPr/>
      <dgm:t>
        <a:bodyPr/>
        <a:lstStyle/>
        <a:p>
          <a:endParaRPr lang="tr-TR"/>
        </a:p>
      </dgm:t>
    </dgm:pt>
    <dgm:pt modelId="{C72CB409-5DF7-42DC-BDD9-717E1425FBF0}">
      <dgm:prSet/>
      <dgm:spPr/>
      <dgm:t>
        <a:bodyPr/>
        <a:lstStyle/>
        <a:p>
          <a:pPr rtl="0"/>
          <a:r>
            <a:rPr lang="tr-TR" b="1" i="1" smtClean="0"/>
            <a:t>İşletme gideri desteği</a:t>
          </a:r>
          <a:endParaRPr lang="tr-TR"/>
        </a:p>
      </dgm:t>
    </dgm:pt>
    <dgm:pt modelId="{116253F8-D1E7-4473-9681-936C44F9E5F6}" type="parTrans" cxnId="{C00CE363-E9F5-4466-9EA7-984B23656055}">
      <dgm:prSet/>
      <dgm:spPr/>
      <dgm:t>
        <a:bodyPr/>
        <a:lstStyle/>
        <a:p>
          <a:endParaRPr lang="tr-TR"/>
        </a:p>
      </dgm:t>
    </dgm:pt>
    <dgm:pt modelId="{88FE3441-500C-4BD3-8919-8BAA91E4BFB9}" type="sibTrans" cxnId="{C00CE363-E9F5-4466-9EA7-984B23656055}">
      <dgm:prSet/>
      <dgm:spPr/>
      <dgm:t>
        <a:bodyPr/>
        <a:lstStyle/>
        <a:p>
          <a:endParaRPr lang="tr-TR"/>
        </a:p>
      </dgm:t>
    </dgm:pt>
    <dgm:pt modelId="{B308CB34-0B0E-42B4-A2DF-460E0438AF5F}">
      <dgm:prSet/>
      <dgm:spPr/>
      <dgm:t>
        <a:bodyPr/>
        <a:lstStyle/>
        <a:p>
          <a:pPr rtl="0"/>
          <a:r>
            <a:rPr lang="tr-TR" smtClean="0"/>
            <a:t>Kurulan işletmeye 12 ay boyunca fatura karşılığı olmak üzere işletme giderlerinin (su, elektrik, iletişim, ısınma) en fazla % 60’ını geçmeyecek şekilde yıllık toplamda</a:t>
          </a:r>
          <a:r>
            <a:rPr lang="tr-TR" b="1" smtClean="0"/>
            <a:t> en fazla 4.000 TL. </a:t>
          </a:r>
          <a:endParaRPr lang="tr-TR"/>
        </a:p>
      </dgm:t>
    </dgm:pt>
    <dgm:pt modelId="{3A25659D-5B1A-40A1-8D07-FE84EEDC8485}" type="parTrans" cxnId="{88D7B014-52C2-478E-A31F-C0825403DDC0}">
      <dgm:prSet/>
      <dgm:spPr/>
      <dgm:t>
        <a:bodyPr/>
        <a:lstStyle/>
        <a:p>
          <a:endParaRPr lang="tr-TR"/>
        </a:p>
      </dgm:t>
    </dgm:pt>
    <dgm:pt modelId="{CDB93FB6-EFF5-4C5E-B6B9-2B10323506EE}" type="sibTrans" cxnId="{88D7B014-52C2-478E-A31F-C0825403DDC0}">
      <dgm:prSet/>
      <dgm:spPr/>
      <dgm:t>
        <a:bodyPr/>
        <a:lstStyle/>
        <a:p>
          <a:endParaRPr lang="tr-TR"/>
        </a:p>
      </dgm:t>
    </dgm:pt>
    <dgm:pt modelId="{B72C72F9-E43C-4CA6-BFED-6265178AC2D1}">
      <dgm:prSet/>
      <dgm:spPr/>
      <dgm:t>
        <a:bodyPr/>
        <a:lstStyle/>
        <a:p>
          <a:pPr rtl="0"/>
          <a:r>
            <a:rPr lang="tr-TR" b="1" i="1" smtClean="0"/>
            <a:t>Kuruluş desteği</a:t>
          </a:r>
          <a:endParaRPr lang="tr-TR"/>
        </a:p>
      </dgm:t>
    </dgm:pt>
    <dgm:pt modelId="{42EA4DE7-BC8B-4F1A-B0A4-EFA1EE98334D}" type="parTrans" cxnId="{886ADDB4-C5EC-4359-9450-5998F4A0F95E}">
      <dgm:prSet/>
      <dgm:spPr/>
      <dgm:t>
        <a:bodyPr/>
        <a:lstStyle/>
        <a:p>
          <a:endParaRPr lang="tr-TR"/>
        </a:p>
      </dgm:t>
    </dgm:pt>
    <dgm:pt modelId="{DED72961-6076-4E61-925F-86CF44EE12F7}" type="sibTrans" cxnId="{886ADDB4-C5EC-4359-9450-5998F4A0F95E}">
      <dgm:prSet/>
      <dgm:spPr/>
      <dgm:t>
        <a:bodyPr/>
        <a:lstStyle/>
        <a:p>
          <a:endParaRPr lang="tr-TR"/>
        </a:p>
      </dgm:t>
    </dgm:pt>
    <dgm:pt modelId="{6F15D950-8E04-46AD-9562-D8318EDB32E4}">
      <dgm:prSet/>
      <dgm:spPr/>
      <dgm:t>
        <a:bodyPr/>
        <a:lstStyle/>
        <a:p>
          <a:pPr rtl="0"/>
          <a:r>
            <a:rPr lang="tr-TR" dirty="0" smtClean="0"/>
            <a:t>İşletmenin kuruluşundan itibaren 12 ay boyunca fatura karşılığı olmak üzere işletmenin temel faaliyet alanı ile ilgili makine, teçhizat, yazılım, donanım, sarf malzemesi, ofis malzemesi gibi maliyetler için </a:t>
          </a:r>
          <a:r>
            <a:rPr lang="tr-TR" b="1" dirty="0" smtClean="0"/>
            <a:t>en fazla 30.000 TL.</a:t>
          </a:r>
          <a:endParaRPr lang="tr-TR" dirty="0"/>
        </a:p>
      </dgm:t>
    </dgm:pt>
    <dgm:pt modelId="{3604DB86-332A-4BCC-B034-9B07DC75367B}" type="parTrans" cxnId="{6DF24AF1-083E-475E-B478-AC686E6A6CA0}">
      <dgm:prSet/>
      <dgm:spPr/>
      <dgm:t>
        <a:bodyPr/>
        <a:lstStyle/>
        <a:p>
          <a:endParaRPr lang="tr-TR"/>
        </a:p>
      </dgm:t>
    </dgm:pt>
    <dgm:pt modelId="{20EF13EA-F09C-48A8-B624-87F5594BF0F4}" type="sibTrans" cxnId="{6DF24AF1-083E-475E-B478-AC686E6A6CA0}">
      <dgm:prSet/>
      <dgm:spPr/>
      <dgm:t>
        <a:bodyPr/>
        <a:lstStyle/>
        <a:p>
          <a:endParaRPr lang="tr-TR"/>
        </a:p>
      </dgm:t>
    </dgm:pt>
    <dgm:pt modelId="{F9026359-42C5-4791-A359-04C0ED33045A}" type="pres">
      <dgm:prSet presAssocID="{6BAB4C96-579A-41DB-93DC-B3EF7519080F}" presName="Name0" presStyleCnt="0">
        <dgm:presLayoutVars>
          <dgm:chPref val="3"/>
          <dgm:dir/>
          <dgm:animLvl val="lvl"/>
          <dgm:resizeHandles/>
        </dgm:presLayoutVars>
      </dgm:prSet>
      <dgm:spPr/>
      <dgm:t>
        <a:bodyPr/>
        <a:lstStyle/>
        <a:p>
          <a:endParaRPr lang="tr-TR"/>
        </a:p>
      </dgm:t>
    </dgm:pt>
    <dgm:pt modelId="{41BF34B3-A483-4BDE-8204-59E09528318A}" type="pres">
      <dgm:prSet presAssocID="{7B17A6D8-9BF4-4B22-B9C1-E86134A9D3C9}" presName="horFlow" presStyleCnt="0"/>
      <dgm:spPr/>
      <dgm:t>
        <a:bodyPr/>
        <a:lstStyle/>
        <a:p>
          <a:endParaRPr lang="tr-TR"/>
        </a:p>
      </dgm:t>
    </dgm:pt>
    <dgm:pt modelId="{2A0B12CD-F81D-4E59-B267-79A92B0A590B}" type="pres">
      <dgm:prSet presAssocID="{7B17A6D8-9BF4-4B22-B9C1-E86134A9D3C9}" presName="bigChev" presStyleLbl="node1" presStyleIdx="0" presStyleCnt="4"/>
      <dgm:spPr/>
      <dgm:t>
        <a:bodyPr/>
        <a:lstStyle/>
        <a:p>
          <a:endParaRPr lang="tr-TR"/>
        </a:p>
      </dgm:t>
    </dgm:pt>
    <dgm:pt modelId="{4DBC270C-A206-4182-A6E2-719ED6FB2645}" type="pres">
      <dgm:prSet presAssocID="{0ACF5C8B-E8E2-4B82-BA27-F71D69C8DA8F}" presName="parTrans" presStyleCnt="0"/>
      <dgm:spPr/>
      <dgm:t>
        <a:bodyPr/>
        <a:lstStyle/>
        <a:p>
          <a:endParaRPr lang="tr-TR"/>
        </a:p>
      </dgm:t>
    </dgm:pt>
    <dgm:pt modelId="{0DBFCE0A-7A9A-4045-90B5-5E71226D21A8}" type="pres">
      <dgm:prSet presAssocID="{AB6953CA-C5F4-43F8-BA7A-3D95FFBAF40F}" presName="node" presStyleLbl="alignAccFollowNode1" presStyleIdx="0" presStyleCnt="4" custScaleX="281326">
        <dgm:presLayoutVars>
          <dgm:bulletEnabled val="1"/>
        </dgm:presLayoutVars>
      </dgm:prSet>
      <dgm:spPr/>
      <dgm:t>
        <a:bodyPr/>
        <a:lstStyle/>
        <a:p>
          <a:endParaRPr lang="tr-TR"/>
        </a:p>
      </dgm:t>
    </dgm:pt>
    <dgm:pt modelId="{57C25CFD-143D-4A2C-ABAC-9A4A97A564C4}" type="pres">
      <dgm:prSet presAssocID="{7B17A6D8-9BF4-4B22-B9C1-E86134A9D3C9}" presName="vSp" presStyleCnt="0"/>
      <dgm:spPr/>
      <dgm:t>
        <a:bodyPr/>
        <a:lstStyle/>
        <a:p>
          <a:endParaRPr lang="tr-TR"/>
        </a:p>
      </dgm:t>
    </dgm:pt>
    <dgm:pt modelId="{D5B16BCC-D531-49A4-B5BA-BCB78EB877A2}" type="pres">
      <dgm:prSet presAssocID="{D7B44D63-30C9-4DBE-A647-98A265C4E214}" presName="horFlow" presStyleCnt="0"/>
      <dgm:spPr/>
      <dgm:t>
        <a:bodyPr/>
        <a:lstStyle/>
        <a:p>
          <a:endParaRPr lang="tr-TR"/>
        </a:p>
      </dgm:t>
    </dgm:pt>
    <dgm:pt modelId="{A86EFE4E-8911-44DF-A886-B2F972389CD5}" type="pres">
      <dgm:prSet presAssocID="{D7B44D63-30C9-4DBE-A647-98A265C4E214}" presName="bigChev" presStyleLbl="node1" presStyleIdx="1" presStyleCnt="4"/>
      <dgm:spPr/>
      <dgm:t>
        <a:bodyPr/>
        <a:lstStyle/>
        <a:p>
          <a:endParaRPr lang="tr-TR"/>
        </a:p>
      </dgm:t>
    </dgm:pt>
    <dgm:pt modelId="{27748A15-9342-4CB9-A363-4212E92F1735}" type="pres">
      <dgm:prSet presAssocID="{788FC096-7B79-4EFF-BF14-AE76A12D8E36}" presName="parTrans" presStyleCnt="0"/>
      <dgm:spPr/>
      <dgm:t>
        <a:bodyPr/>
        <a:lstStyle/>
        <a:p>
          <a:endParaRPr lang="tr-TR"/>
        </a:p>
      </dgm:t>
    </dgm:pt>
    <dgm:pt modelId="{3A638E7A-D331-4C54-85A0-120750B6A764}" type="pres">
      <dgm:prSet presAssocID="{99921034-F0A8-4D00-B187-B554A85A6454}" presName="node" presStyleLbl="alignAccFollowNode1" presStyleIdx="1" presStyleCnt="4" custScaleX="281326">
        <dgm:presLayoutVars>
          <dgm:bulletEnabled val="1"/>
        </dgm:presLayoutVars>
      </dgm:prSet>
      <dgm:spPr/>
      <dgm:t>
        <a:bodyPr/>
        <a:lstStyle/>
        <a:p>
          <a:endParaRPr lang="tr-TR"/>
        </a:p>
      </dgm:t>
    </dgm:pt>
    <dgm:pt modelId="{7FA7674B-F10D-4397-BC13-715CCD5D0530}" type="pres">
      <dgm:prSet presAssocID="{D7B44D63-30C9-4DBE-A647-98A265C4E214}" presName="vSp" presStyleCnt="0"/>
      <dgm:spPr/>
      <dgm:t>
        <a:bodyPr/>
        <a:lstStyle/>
        <a:p>
          <a:endParaRPr lang="tr-TR"/>
        </a:p>
      </dgm:t>
    </dgm:pt>
    <dgm:pt modelId="{0D9575D4-3CB2-485A-B8F2-857A4669EA30}" type="pres">
      <dgm:prSet presAssocID="{C72CB409-5DF7-42DC-BDD9-717E1425FBF0}" presName="horFlow" presStyleCnt="0"/>
      <dgm:spPr/>
      <dgm:t>
        <a:bodyPr/>
        <a:lstStyle/>
        <a:p>
          <a:endParaRPr lang="tr-TR"/>
        </a:p>
      </dgm:t>
    </dgm:pt>
    <dgm:pt modelId="{24E9F0B9-200C-4BCD-8D98-2B3D86A6B403}" type="pres">
      <dgm:prSet presAssocID="{C72CB409-5DF7-42DC-BDD9-717E1425FBF0}" presName="bigChev" presStyleLbl="node1" presStyleIdx="2" presStyleCnt="4"/>
      <dgm:spPr/>
      <dgm:t>
        <a:bodyPr/>
        <a:lstStyle/>
        <a:p>
          <a:endParaRPr lang="tr-TR"/>
        </a:p>
      </dgm:t>
    </dgm:pt>
    <dgm:pt modelId="{8FF98BDE-DD9E-4C18-B4FF-B1FD03DC4D89}" type="pres">
      <dgm:prSet presAssocID="{3A25659D-5B1A-40A1-8D07-FE84EEDC8485}" presName="parTrans" presStyleCnt="0"/>
      <dgm:spPr/>
      <dgm:t>
        <a:bodyPr/>
        <a:lstStyle/>
        <a:p>
          <a:endParaRPr lang="tr-TR"/>
        </a:p>
      </dgm:t>
    </dgm:pt>
    <dgm:pt modelId="{E620BF51-36B7-4D01-AE02-59D1DD815A01}" type="pres">
      <dgm:prSet presAssocID="{B308CB34-0B0E-42B4-A2DF-460E0438AF5F}" presName="node" presStyleLbl="alignAccFollowNode1" presStyleIdx="2" presStyleCnt="4" custScaleX="281326">
        <dgm:presLayoutVars>
          <dgm:bulletEnabled val="1"/>
        </dgm:presLayoutVars>
      </dgm:prSet>
      <dgm:spPr/>
      <dgm:t>
        <a:bodyPr/>
        <a:lstStyle/>
        <a:p>
          <a:endParaRPr lang="tr-TR"/>
        </a:p>
      </dgm:t>
    </dgm:pt>
    <dgm:pt modelId="{A9DFF412-A560-4784-9ACA-B75E091679D7}" type="pres">
      <dgm:prSet presAssocID="{C72CB409-5DF7-42DC-BDD9-717E1425FBF0}" presName="vSp" presStyleCnt="0"/>
      <dgm:spPr/>
      <dgm:t>
        <a:bodyPr/>
        <a:lstStyle/>
        <a:p>
          <a:endParaRPr lang="tr-TR"/>
        </a:p>
      </dgm:t>
    </dgm:pt>
    <dgm:pt modelId="{DE63CBD6-A707-412B-8D08-F5ED7E71CCCC}" type="pres">
      <dgm:prSet presAssocID="{B72C72F9-E43C-4CA6-BFED-6265178AC2D1}" presName="horFlow" presStyleCnt="0"/>
      <dgm:spPr/>
      <dgm:t>
        <a:bodyPr/>
        <a:lstStyle/>
        <a:p>
          <a:endParaRPr lang="tr-TR"/>
        </a:p>
      </dgm:t>
    </dgm:pt>
    <dgm:pt modelId="{76A05516-9E1B-481B-BFB7-BD0D9C39F239}" type="pres">
      <dgm:prSet presAssocID="{B72C72F9-E43C-4CA6-BFED-6265178AC2D1}" presName="bigChev" presStyleLbl="node1" presStyleIdx="3" presStyleCnt="4"/>
      <dgm:spPr/>
      <dgm:t>
        <a:bodyPr/>
        <a:lstStyle/>
        <a:p>
          <a:endParaRPr lang="tr-TR"/>
        </a:p>
      </dgm:t>
    </dgm:pt>
    <dgm:pt modelId="{8F867E9D-3C7C-4AB0-9C1F-ADEC778A4343}" type="pres">
      <dgm:prSet presAssocID="{3604DB86-332A-4BCC-B034-9B07DC75367B}" presName="parTrans" presStyleCnt="0"/>
      <dgm:spPr/>
      <dgm:t>
        <a:bodyPr/>
        <a:lstStyle/>
        <a:p>
          <a:endParaRPr lang="tr-TR"/>
        </a:p>
      </dgm:t>
    </dgm:pt>
    <dgm:pt modelId="{00397401-2278-4BED-AF64-217868036501}" type="pres">
      <dgm:prSet presAssocID="{6F15D950-8E04-46AD-9562-D8318EDB32E4}" presName="node" presStyleLbl="alignAccFollowNode1" presStyleIdx="3" presStyleCnt="4" custScaleX="281326">
        <dgm:presLayoutVars>
          <dgm:bulletEnabled val="1"/>
        </dgm:presLayoutVars>
      </dgm:prSet>
      <dgm:spPr/>
      <dgm:t>
        <a:bodyPr/>
        <a:lstStyle/>
        <a:p>
          <a:endParaRPr lang="tr-TR"/>
        </a:p>
      </dgm:t>
    </dgm:pt>
  </dgm:ptLst>
  <dgm:cxnLst>
    <dgm:cxn modelId="{2FA4290A-3980-48C7-9C1A-EB786EF67E87}" type="presOf" srcId="{7B17A6D8-9BF4-4B22-B9C1-E86134A9D3C9}" destId="{2A0B12CD-F81D-4E59-B267-79A92B0A590B}" srcOrd="0" destOrd="0" presId="urn:microsoft.com/office/officeart/2005/8/layout/lProcess3"/>
    <dgm:cxn modelId="{67456E2F-C4DF-4379-BA40-92393CF44DEF}" type="presOf" srcId="{C72CB409-5DF7-42DC-BDD9-717E1425FBF0}" destId="{24E9F0B9-200C-4BCD-8D98-2B3D86A6B403}" srcOrd="0" destOrd="0" presId="urn:microsoft.com/office/officeart/2005/8/layout/lProcess3"/>
    <dgm:cxn modelId="{D966C242-1F3A-4707-8B32-1ACEA035A0E5}" type="presOf" srcId="{99921034-F0A8-4D00-B187-B554A85A6454}" destId="{3A638E7A-D331-4C54-85A0-120750B6A764}" srcOrd="0" destOrd="0" presId="urn:microsoft.com/office/officeart/2005/8/layout/lProcess3"/>
    <dgm:cxn modelId="{9FC1C5A2-6525-4B48-8751-85120184AE7F}" type="presOf" srcId="{6F15D950-8E04-46AD-9562-D8318EDB32E4}" destId="{00397401-2278-4BED-AF64-217868036501}" srcOrd="0" destOrd="0" presId="urn:microsoft.com/office/officeart/2005/8/layout/lProcess3"/>
    <dgm:cxn modelId="{1193892B-9DFD-45B9-8438-EF9DA3A39C8C}" type="presOf" srcId="{6BAB4C96-579A-41DB-93DC-B3EF7519080F}" destId="{F9026359-42C5-4791-A359-04C0ED33045A}" srcOrd="0" destOrd="0" presId="urn:microsoft.com/office/officeart/2005/8/layout/lProcess3"/>
    <dgm:cxn modelId="{426FE356-DCFA-47E2-BD52-CE581F377DF8}" srcId="{6BAB4C96-579A-41DB-93DC-B3EF7519080F}" destId="{D7B44D63-30C9-4DBE-A647-98A265C4E214}" srcOrd="1" destOrd="0" parTransId="{C0160AC7-EAE6-488A-B977-252FDED0719E}" sibTransId="{78CDC2CF-15DD-4C62-975C-E5585A621B23}"/>
    <dgm:cxn modelId="{6DF24AF1-083E-475E-B478-AC686E6A6CA0}" srcId="{B72C72F9-E43C-4CA6-BFED-6265178AC2D1}" destId="{6F15D950-8E04-46AD-9562-D8318EDB32E4}" srcOrd="0" destOrd="0" parTransId="{3604DB86-332A-4BCC-B034-9B07DC75367B}" sibTransId="{20EF13EA-F09C-48A8-B624-87F5594BF0F4}"/>
    <dgm:cxn modelId="{1B0D98B7-9882-4E1C-A5A0-A916DC0C0E59}" type="presOf" srcId="{B308CB34-0B0E-42B4-A2DF-460E0438AF5F}" destId="{E620BF51-36B7-4D01-AE02-59D1DD815A01}" srcOrd="0" destOrd="0" presId="urn:microsoft.com/office/officeart/2005/8/layout/lProcess3"/>
    <dgm:cxn modelId="{66BA7F0B-2559-4578-BB0C-D6D3A32082BB}" srcId="{D7B44D63-30C9-4DBE-A647-98A265C4E214}" destId="{99921034-F0A8-4D00-B187-B554A85A6454}" srcOrd="0" destOrd="0" parTransId="{788FC096-7B79-4EFF-BF14-AE76A12D8E36}" sibTransId="{AABF33A4-090F-45E3-AC29-35D8662AF458}"/>
    <dgm:cxn modelId="{EA503943-F341-4E47-B8BD-2CC16B018241}" srcId="{6BAB4C96-579A-41DB-93DC-B3EF7519080F}" destId="{7B17A6D8-9BF4-4B22-B9C1-E86134A9D3C9}" srcOrd="0" destOrd="0" parTransId="{53FFC67C-4128-43C1-A668-F8FC96568A57}" sibTransId="{48FF21E9-6678-4667-891E-A8B3D5B456EA}"/>
    <dgm:cxn modelId="{C00CE363-E9F5-4466-9EA7-984B23656055}" srcId="{6BAB4C96-579A-41DB-93DC-B3EF7519080F}" destId="{C72CB409-5DF7-42DC-BDD9-717E1425FBF0}" srcOrd="2" destOrd="0" parTransId="{116253F8-D1E7-4473-9681-936C44F9E5F6}" sibTransId="{88FE3441-500C-4BD3-8919-8BAA91E4BFB9}"/>
    <dgm:cxn modelId="{886ADDB4-C5EC-4359-9450-5998F4A0F95E}" srcId="{6BAB4C96-579A-41DB-93DC-B3EF7519080F}" destId="{B72C72F9-E43C-4CA6-BFED-6265178AC2D1}" srcOrd="3" destOrd="0" parTransId="{42EA4DE7-BC8B-4F1A-B0A4-EFA1EE98334D}" sibTransId="{DED72961-6076-4E61-925F-86CF44EE12F7}"/>
    <dgm:cxn modelId="{26627664-0B45-49F2-8C08-C03DD98755E5}" type="presOf" srcId="{B72C72F9-E43C-4CA6-BFED-6265178AC2D1}" destId="{76A05516-9E1B-481B-BFB7-BD0D9C39F239}" srcOrd="0" destOrd="0" presId="urn:microsoft.com/office/officeart/2005/8/layout/lProcess3"/>
    <dgm:cxn modelId="{18C12913-470E-4773-B014-5ED8000244B5}" type="presOf" srcId="{AB6953CA-C5F4-43F8-BA7A-3D95FFBAF40F}" destId="{0DBFCE0A-7A9A-4045-90B5-5E71226D21A8}" srcOrd="0" destOrd="0" presId="urn:microsoft.com/office/officeart/2005/8/layout/lProcess3"/>
    <dgm:cxn modelId="{88D7B014-52C2-478E-A31F-C0825403DDC0}" srcId="{C72CB409-5DF7-42DC-BDD9-717E1425FBF0}" destId="{B308CB34-0B0E-42B4-A2DF-460E0438AF5F}" srcOrd="0" destOrd="0" parTransId="{3A25659D-5B1A-40A1-8D07-FE84EEDC8485}" sibTransId="{CDB93FB6-EFF5-4C5E-B6B9-2B10323506EE}"/>
    <dgm:cxn modelId="{486C42B8-4082-4E77-AEBA-93DB1C074335}" srcId="{7B17A6D8-9BF4-4B22-B9C1-E86134A9D3C9}" destId="{AB6953CA-C5F4-43F8-BA7A-3D95FFBAF40F}" srcOrd="0" destOrd="0" parTransId="{0ACF5C8B-E8E2-4B82-BA27-F71D69C8DA8F}" sibTransId="{24E30F1D-6FB5-4434-8909-94DB51A584CB}"/>
    <dgm:cxn modelId="{833F8F49-0E53-4C4F-A148-B20C2A18D5C1}" type="presOf" srcId="{D7B44D63-30C9-4DBE-A647-98A265C4E214}" destId="{A86EFE4E-8911-44DF-A886-B2F972389CD5}" srcOrd="0" destOrd="0" presId="urn:microsoft.com/office/officeart/2005/8/layout/lProcess3"/>
    <dgm:cxn modelId="{EA7D834E-9026-434F-AD16-6EF42A98783D}" type="presParOf" srcId="{F9026359-42C5-4791-A359-04C0ED33045A}" destId="{41BF34B3-A483-4BDE-8204-59E09528318A}" srcOrd="0" destOrd="0" presId="urn:microsoft.com/office/officeart/2005/8/layout/lProcess3"/>
    <dgm:cxn modelId="{2F1E4C7D-C100-4E16-90AF-FC8CA7064C54}" type="presParOf" srcId="{41BF34B3-A483-4BDE-8204-59E09528318A}" destId="{2A0B12CD-F81D-4E59-B267-79A92B0A590B}" srcOrd="0" destOrd="0" presId="urn:microsoft.com/office/officeart/2005/8/layout/lProcess3"/>
    <dgm:cxn modelId="{BA3EF4A3-DA0D-46B6-9E8A-50467A36057A}" type="presParOf" srcId="{41BF34B3-A483-4BDE-8204-59E09528318A}" destId="{4DBC270C-A206-4182-A6E2-719ED6FB2645}" srcOrd="1" destOrd="0" presId="urn:microsoft.com/office/officeart/2005/8/layout/lProcess3"/>
    <dgm:cxn modelId="{34171B5E-3EA6-4187-8FCF-98B96BFDA08A}" type="presParOf" srcId="{41BF34B3-A483-4BDE-8204-59E09528318A}" destId="{0DBFCE0A-7A9A-4045-90B5-5E71226D21A8}" srcOrd="2" destOrd="0" presId="urn:microsoft.com/office/officeart/2005/8/layout/lProcess3"/>
    <dgm:cxn modelId="{62B8F89D-5FE9-4D3C-B287-02A618BA7291}" type="presParOf" srcId="{F9026359-42C5-4791-A359-04C0ED33045A}" destId="{57C25CFD-143D-4A2C-ABAC-9A4A97A564C4}" srcOrd="1" destOrd="0" presId="urn:microsoft.com/office/officeart/2005/8/layout/lProcess3"/>
    <dgm:cxn modelId="{FA2DAA4B-7A02-40FC-A250-FD3E024AEB1C}" type="presParOf" srcId="{F9026359-42C5-4791-A359-04C0ED33045A}" destId="{D5B16BCC-D531-49A4-B5BA-BCB78EB877A2}" srcOrd="2" destOrd="0" presId="urn:microsoft.com/office/officeart/2005/8/layout/lProcess3"/>
    <dgm:cxn modelId="{637B7836-B795-40BD-AD78-A02469D11D67}" type="presParOf" srcId="{D5B16BCC-D531-49A4-B5BA-BCB78EB877A2}" destId="{A86EFE4E-8911-44DF-A886-B2F972389CD5}" srcOrd="0" destOrd="0" presId="urn:microsoft.com/office/officeart/2005/8/layout/lProcess3"/>
    <dgm:cxn modelId="{DE7E6552-8070-4061-9E5D-F2ED1029AA6B}" type="presParOf" srcId="{D5B16BCC-D531-49A4-B5BA-BCB78EB877A2}" destId="{27748A15-9342-4CB9-A363-4212E92F1735}" srcOrd="1" destOrd="0" presId="urn:microsoft.com/office/officeart/2005/8/layout/lProcess3"/>
    <dgm:cxn modelId="{15AAD35F-EEB8-4B15-A993-838F7CC6E95A}" type="presParOf" srcId="{D5B16BCC-D531-49A4-B5BA-BCB78EB877A2}" destId="{3A638E7A-D331-4C54-85A0-120750B6A764}" srcOrd="2" destOrd="0" presId="urn:microsoft.com/office/officeart/2005/8/layout/lProcess3"/>
    <dgm:cxn modelId="{3FC18659-1403-4E63-BF3F-21537F565AA2}" type="presParOf" srcId="{F9026359-42C5-4791-A359-04C0ED33045A}" destId="{7FA7674B-F10D-4397-BC13-715CCD5D0530}" srcOrd="3" destOrd="0" presId="urn:microsoft.com/office/officeart/2005/8/layout/lProcess3"/>
    <dgm:cxn modelId="{7C007CC6-AEA7-4B88-A795-8CB346297D46}" type="presParOf" srcId="{F9026359-42C5-4791-A359-04C0ED33045A}" destId="{0D9575D4-3CB2-485A-B8F2-857A4669EA30}" srcOrd="4" destOrd="0" presId="urn:microsoft.com/office/officeart/2005/8/layout/lProcess3"/>
    <dgm:cxn modelId="{8603CBDC-D526-439A-8888-BF5637998D18}" type="presParOf" srcId="{0D9575D4-3CB2-485A-B8F2-857A4669EA30}" destId="{24E9F0B9-200C-4BCD-8D98-2B3D86A6B403}" srcOrd="0" destOrd="0" presId="urn:microsoft.com/office/officeart/2005/8/layout/lProcess3"/>
    <dgm:cxn modelId="{D0B2C541-27E4-4138-B134-50E7E1A095C7}" type="presParOf" srcId="{0D9575D4-3CB2-485A-B8F2-857A4669EA30}" destId="{8FF98BDE-DD9E-4C18-B4FF-B1FD03DC4D89}" srcOrd="1" destOrd="0" presId="urn:microsoft.com/office/officeart/2005/8/layout/lProcess3"/>
    <dgm:cxn modelId="{F4471449-EA72-434E-8AD7-D9329831053C}" type="presParOf" srcId="{0D9575D4-3CB2-485A-B8F2-857A4669EA30}" destId="{E620BF51-36B7-4D01-AE02-59D1DD815A01}" srcOrd="2" destOrd="0" presId="urn:microsoft.com/office/officeart/2005/8/layout/lProcess3"/>
    <dgm:cxn modelId="{137C6666-7853-4965-8D23-FFF81E0E7923}" type="presParOf" srcId="{F9026359-42C5-4791-A359-04C0ED33045A}" destId="{A9DFF412-A560-4784-9ACA-B75E091679D7}" srcOrd="5" destOrd="0" presId="urn:microsoft.com/office/officeart/2005/8/layout/lProcess3"/>
    <dgm:cxn modelId="{813C1938-6CF2-4C78-A1A9-E68B13132637}" type="presParOf" srcId="{F9026359-42C5-4791-A359-04C0ED33045A}" destId="{DE63CBD6-A707-412B-8D08-F5ED7E71CCCC}" srcOrd="6" destOrd="0" presId="urn:microsoft.com/office/officeart/2005/8/layout/lProcess3"/>
    <dgm:cxn modelId="{0E1DFC5A-FCB8-4BFE-BFD8-17705840A391}" type="presParOf" srcId="{DE63CBD6-A707-412B-8D08-F5ED7E71CCCC}" destId="{76A05516-9E1B-481B-BFB7-BD0D9C39F239}" srcOrd="0" destOrd="0" presId="urn:microsoft.com/office/officeart/2005/8/layout/lProcess3"/>
    <dgm:cxn modelId="{91BC1D5E-2317-4B9D-AC63-846CC349C7B4}" type="presParOf" srcId="{DE63CBD6-A707-412B-8D08-F5ED7E71CCCC}" destId="{8F867E9D-3C7C-4AB0-9C1F-ADEC778A4343}" srcOrd="1" destOrd="0" presId="urn:microsoft.com/office/officeart/2005/8/layout/lProcess3"/>
    <dgm:cxn modelId="{1B43A0F3-3848-457F-9975-6BF50C7A155A}" type="presParOf" srcId="{DE63CBD6-A707-412B-8D08-F5ED7E71CCCC}" destId="{00397401-2278-4BED-AF64-21786803650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C8C1-4F36-493E-88CB-987F0A81BCF3}">
      <dsp:nvSpPr>
        <dsp:cNvPr id="0" name=""/>
        <dsp:cNvSpPr/>
      </dsp:nvSpPr>
      <dsp:spPr>
        <a:xfrm>
          <a:off x="3935622" y="1770985"/>
          <a:ext cx="1447360" cy="14473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tr-TR" sz="2000" kern="1200" dirty="0">
            <a:solidFill>
              <a:schemeClr val="tx1"/>
            </a:solidFill>
            <a:latin typeface="Calibri" pitchFamily="34" charset="0"/>
          </a:endParaRPr>
        </a:p>
      </dsp:txBody>
      <dsp:txXfrm>
        <a:off x="4006276" y="1841639"/>
        <a:ext cx="1306052" cy="1306052"/>
      </dsp:txXfrm>
    </dsp:sp>
    <dsp:sp modelId="{B268EDF6-5315-4ECB-9BBB-6E64EB338D89}">
      <dsp:nvSpPr>
        <dsp:cNvPr id="0" name=""/>
        <dsp:cNvSpPr/>
      </dsp:nvSpPr>
      <dsp:spPr>
        <a:xfrm rot="16200000">
          <a:off x="4215933" y="1327616"/>
          <a:ext cx="886737" cy="0"/>
        </a:xfrm>
        <a:custGeom>
          <a:avLst/>
          <a:gdLst/>
          <a:ahLst/>
          <a:cxnLst/>
          <a:rect l="0" t="0" r="0" b="0"/>
          <a:pathLst>
            <a:path>
              <a:moveTo>
                <a:pt x="0" y="0"/>
              </a:moveTo>
              <a:lnTo>
                <a:pt x="886737"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1F009A-568C-4664-8CD9-C80C0A9BAC9E}">
      <dsp:nvSpPr>
        <dsp:cNvPr id="0" name=""/>
        <dsp:cNvSpPr/>
      </dsp:nvSpPr>
      <dsp:spPr>
        <a:xfrm>
          <a:off x="3679694" y="152168"/>
          <a:ext cx="1959216" cy="732079"/>
        </a:xfrm>
        <a:prstGeom prst="roundRect">
          <a:avLst/>
        </a:prstGeom>
        <a:gradFill rotWithShape="0">
          <a:gsLst>
            <a:gs pos="0">
              <a:schemeClr val="accent3">
                <a:hueOff val="2825413"/>
                <a:satOff val="301"/>
                <a:lumOff val="-2240"/>
                <a:alphaOff val="0"/>
                <a:shade val="51000"/>
                <a:satMod val="130000"/>
              </a:schemeClr>
            </a:gs>
            <a:gs pos="80000">
              <a:schemeClr val="accent3">
                <a:hueOff val="2825413"/>
                <a:satOff val="301"/>
                <a:lumOff val="-2240"/>
                <a:alphaOff val="0"/>
                <a:shade val="93000"/>
                <a:satMod val="130000"/>
              </a:schemeClr>
            </a:gs>
            <a:gs pos="100000">
              <a:schemeClr val="accent3">
                <a:hueOff val="2825413"/>
                <a:satOff val="301"/>
                <a:lumOff val="-22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Calibri" pitchFamily="34" charset="0"/>
            </a:rPr>
            <a:t>Belediyeler</a:t>
          </a:r>
          <a:endParaRPr lang="tr-TR" sz="2000" b="1" kern="1200" dirty="0">
            <a:solidFill>
              <a:schemeClr val="tx1"/>
            </a:solidFill>
            <a:latin typeface="Calibri" pitchFamily="34" charset="0"/>
          </a:endParaRPr>
        </a:p>
      </dsp:txBody>
      <dsp:txXfrm>
        <a:off x="3715431" y="187905"/>
        <a:ext cx="1887742" cy="660605"/>
      </dsp:txXfrm>
    </dsp:sp>
    <dsp:sp modelId="{ABE6D8A8-00D0-4146-A59A-E48E370CEBC0}">
      <dsp:nvSpPr>
        <dsp:cNvPr id="0" name=""/>
        <dsp:cNvSpPr/>
      </dsp:nvSpPr>
      <dsp:spPr>
        <a:xfrm rot="19888601">
          <a:off x="5292141" y="1743972"/>
          <a:ext cx="1496854" cy="0"/>
        </a:xfrm>
        <a:custGeom>
          <a:avLst/>
          <a:gdLst/>
          <a:ahLst/>
          <a:cxnLst/>
          <a:rect l="0" t="0" r="0" b="0"/>
          <a:pathLst>
            <a:path>
              <a:moveTo>
                <a:pt x="0" y="0"/>
              </a:moveTo>
              <a:lnTo>
                <a:pt x="1496854"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F57450-D1BA-4E12-A4D1-4D96E21552C4}">
      <dsp:nvSpPr>
        <dsp:cNvPr id="0" name=""/>
        <dsp:cNvSpPr/>
      </dsp:nvSpPr>
      <dsp:spPr>
        <a:xfrm>
          <a:off x="6698153" y="688125"/>
          <a:ext cx="890669" cy="912856"/>
        </a:xfrm>
        <a:prstGeom prst="roundRect">
          <a:avLst/>
        </a:prstGeom>
        <a:gradFill rotWithShape="0">
          <a:gsLst>
            <a:gs pos="0">
              <a:schemeClr val="accent3">
                <a:hueOff val="5650826"/>
                <a:satOff val="603"/>
                <a:lumOff val="-4481"/>
                <a:alphaOff val="0"/>
                <a:shade val="51000"/>
                <a:satMod val="130000"/>
              </a:schemeClr>
            </a:gs>
            <a:gs pos="80000">
              <a:schemeClr val="accent3">
                <a:hueOff val="5650826"/>
                <a:satOff val="603"/>
                <a:lumOff val="-4481"/>
                <a:alphaOff val="0"/>
                <a:shade val="93000"/>
                <a:satMod val="130000"/>
              </a:schemeClr>
            </a:gs>
            <a:gs pos="100000">
              <a:schemeClr val="accent3">
                <a:hueOff val="5650826"/>
                <a:satOff val="603"/>
                <a:lumOff val="-44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latin typeface="Calibri" pitchFamily="34" charset="0"/>
            </a:rPr>
            <a:t>SGK</a:t>
          </a:r>
          <a:endParaRPr lang="tr-TR" sz="2000" b="1" kern="1200" dirty="0">
            <a:solidFill>
              <a:schemeClr val="tx1"/>
            </a:solidFill>
            <a:latin typeface="Calibri" pitchFamily="34" charset="0"/>
          </a:endParaRPr>
        </a:p>
      </dsp:txBody>
      <dsp:txXfrm>
        <a:off x="6741632" y="731604"/>
        <a:ext cx="803711" cy="825898"/>
      </dsp:txXfrm>
    </dsp:sp>
    <dsp:sp modelId="{47B6CD84-83D0-4105-AB7B-9A32D8D319DA}">
      <dsp:nvSpPr>
        <dsp:cNvPr id="0" name=""/>
        <dsp:cNvSpPr/>
      </dsp:nvSpPr>
      <dsp:spPr>
        <a:xfrm rot="489456">
          <a:off x="5376170" y="2693937"/>
          <a:ext cx="1346531" cy="0"/>
        </a:xfrm>
        <a:custGeom>
          <a:avLst/>
          <a:gdLst/>
          <a:ahLst/>
          <a:cxnLst/>
          <a:rect l="0" t="0" r="0" b="0"/>
          <a:pathLst>
            <a:path>
              <a:moveTo>
                <a:pt x="0" y="0"/>
              </a:moveTo>
              <a:lnTo>
                <a:pt x="1346531"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E6869D-2A19-4601-B0F0-075F9F3756FB}">
      <dsp:nvSpPr>
        <dsp:cNvPr id="0" name=""/>
        <dsp:cNvSpPr/>
      </dsp:nvSpPr>
      <dsp:spPr>
        <a:xfrm>
          <a:off x="6715889" y="2290106"/>
          <a:ext cx="1593191" cy="1227108"/>
        </a:xfrm>
        <a:prstGeom prst="roundRect">
          <a:avLst/>
        </a:prstGeom>
        <a:gradFill rotWithShape="0">
          <a:gsLst>
            <a:gs pos="0">
              <a:schemeClr val="accent3">
                <a:hueOff val="8476239"/>
                <a:satOff val="904"/>
                <a:lumOff val="-6721"/>
                <a:alphaOff val="0"/>
                <a:shade val="51000"/>
                <a:satMod val="130000"/>
              </a:schemeClr>
            </a:gs>
            <a:gs pos="80000">
              <a:schemeClr val="accent3">
                <a:hueOff val="8476239"/>
                <a:satOff val="904"/>
                <a:lumOff val="-6721"/>
                <a:alphaOff val="0"/>
                <a:shade val="93000"/>
                <a:satMod val="130000"/>
              </a:schemeClr>
            </a:gs>
            <a:gs pos="100000">
              <a:schemeClr val="accent3">
                <a:hueOff val="8476239"/>
                <a:satOff val="904"/>
                <a:lumOff val="-67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Calibri" pitchFamily="34" charset="0"/>
            </a:rPr>
            <a:t>Aile ve Sosyal Politikalar Bakanlığı</a:t>
          </a:r>
          <a:endParaRPr lang="tr-TR" sz="2000" b="1" kern="1200" dirty="0">
            <a:solidFill>
              <a:schemeClr val="tx1"/>
            </a:solidFill>
            <a:latin typeface="Calibri" pitchFamily="34" charset="0"/>
          </a:endParaRPr>
        </a:p>
      </dsp:txBody>
      <dsp:txXfrm>
        <a:off x="6775791" y="2350008"/>
        <a:ext cx="1473387" cy="1107304"/>
      </dsp:txXfrm>
    </dsp:sp>
    <dsp:sp modelId="{77FD3E01-337A-4BB2-8FB8-A6520481B569}">
      <dsp:nvSpPr>
        <dsp:cNvPr id="0" name=""/>
        <dsp:cNvSpPr/>
      </dsp:nvSpPr>
      <dsp:spPr>
        <a:xfrm rot="2959802">
          <a:off x="5108539" y="3594137"/>
          <a:ext cx="990910" cy="0"/>
        </a:xfrm>
        <a:custGeom>
          <a:avLst/>
          <a:gdLst/>
          <a:ahLst/>
          <a:cxnLst/>
          <a:rect l="0" t="0" r="0" b="0"/>
          <a:pathLst>
            <a:path>
              <a:moveTo>
                <a:pt x="0" y="0"/>
              </a:moveTo>
              <a:lnTo>
                <a:pt x="990910"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CD4B30-B504-4D46-9614-DEB57B8C9E69}">
      <dsp:nvSpPr>
        <dsp:cNvPr id="0" name=""/>
        <dsp:cNvSpPr/>
      </dsp:nvSpPr>
      <dsp:spPr>
        <a:xfrm>
          <a:off x="5228296" y="3969928"/>
          <a:ext cx="1898046" cy="582934"/>
        </a:xfrm>
        <a:prstGeom prst="roundRect">
          <a:avLst/>
        </a:prstGeom>
        <a:gradFill rotWithShape="0">
          <a:gsLst>
            <a:gs pos="0">
              <a:schemeClr val="accent3">
                <a:hueOff val="11301652"/>
                <a:satOff val="1205"/>
                <a:lumOff val="-8962"/>
                <a:alphaOff val="0"/>
                <a:shade val="51000"/>
                <a:satMod val="130000"/>
              </a:schemeClr>
            </a:gs>
            <a:gs pos="80000">
              <a:schemeClr val="accent3">
                <a:hueOff val="11301652"/>
                <a:satOff val="1205"/>
                <a:lumOff val="-8962"/>
                <a:alphaOff val="0"/>
                <a:shade val="93000"/>
                <a:satMod val="130000"/>
              </a:schemeClr>
            </a:gs>
            <a:gs pos="100000">
              <a:schemeClr val="accent3">
                <a:hueOff val="11301652"/>
                <a:satOff val="1205"/>
                <a:lumOff val="-89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Ticaret ve Sanayi Odaları</a:t>
          </a:r>
          <a:endParaRPr lang="tr-TR" sz="2000" b="1" kern="1200" dirty="0">
            <a:latin typeface="Calibri" pitchFamily="34" charset="0"/>
          </a:endParaRPr>
        </a:p>
      </dsp:txBody>
      <dsp:txXfrm>
        <a:off x="5256752" y="3998384"/>
        <a:ext cx="1841134" cy="526022"/>
      </dsp:txXfrm>
    </dsp:sp>
    <dsp:sp modelId="{5B85C999-711F-45E6-860B-60536FEABB23}">
      <dsp:nvSpPr>
        <dsp:cNvPr id="0" name=""/>
        <dsp:cNvSpPr/>
      </dsp:nvSpPr>
      <dsp:spPr>
        <a:xfrm rot="8771544">
          <a:off x="2672963" y="3362983"/>
          <a:ext cx="1379268" cy="0"/>
        </a:xfrm>
        <a:custGeom>
          <a:avLst/>
          <a:gdLst/>
          <a:ahLst/>
          <a:cxnLst/>
          <a:rect l="0" t="0" r="0" b="0"/>
          <a:pathLst>
            <a:path>
              <a:moveTo>
                <a:pt x="0" y="0"/>
              </a:moveTo>
              <a:lnTo>
                <a:pt x="1379268"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0CF530-85D1-48E2-BDAC-4B7C3965B87C}">
      <dsp:nvSpPr>
        <dsp:cNvPr id="0" name=""/>
        <dsp:cNvSpPr/>
      </dsp:nvSpPr>
      <dsp:spPr>
        <a:xfrm>
          <a:off x="462768" y="3746700"/>
          <a:ext cx="3467964" cy="793948"/>
        </a:xfrm>
        <a:prstGeom prst="roundRect">
          <a:avLst/>
        </a:prstGeom>
        <a:gradFill rotWithShape="0">
          <a:gsLst>
            <a:gs pos="0">
              <a:schemeClr val="accent3">
                <a:hueOff val="14127065"/>
                <a:satOff val="1506"/>
                <a:lumOff val="-11202"/>
                <a:alphaOff val="0"/>
                <a:shade val="51000"/>
                <a:satMod val="130000"/>
              </a:schemeClr>
            </a:gs>
            <a:gs pos="80000">
              <a:schemeClr val="accent3">
                <a:hueOff val="14127065"/>
                <a:satOff val="1506"/>
                <a:lumOff val="-11202"/>
                <a:alphaOff val="0"/>
                <a:shade val="93000"/>
                <a:satMod val="130000"/>
              </a:schemeClr>
            </a:gs>
            <a:gs pos="100000">
              <a:schemeClr val="accent3">
                <a:hueOff val="14127065"/>
                <a:satOff val="1506"/>
                <a:lumOff val="-112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Sosyal Yardımlaşma ve Dayanışma Vakıfları</a:t>
          </a:r>
        </a:p>
      </dsp:txBody>
      <dsp:txXfrm>
        <a:off x="501525" y="3785457"/>
        <a:ext cx="3390450" cy="716434"/>
      </dsp:txXfrm>
    </dsp:sp>
    <dsp:sp modelId="{C2F121FE-126F-41A8-BA8A-16EAEBD65894}">
      <dsp:nvSpPr>
        <dsp:cNvPr id="0" name=""/>
        <dsp:cNvSpPr/>
      </dsp:nvSpPr>
      <dsp:spPr>
        <a:xfrm rot="10314525">
          <a:off x="3225042" y="2647805"/>
          <a:ext cx="714134" cy="0"/>
        </a:xfrm>
        <a:custGeom>
          <a:avLst/>
          <a:gdLst/>
          <a:ahLst/>
          <a:cxnLst/>
          <a:rect l="0" t="0" r="0" b="0"/>
          <a:pathLst>
            <a:path>
              <a:moveTo>
                <a:pt x="0" y="0"/>
              </a:moveTo>
              <a:lnTo>
                <a:pt x="714134"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6B65C3-B4ED-42B5-83A8-A03A634132D3}">
      <dsp:nvSpPr>
        <dsp:cNvPr id="0" name=""/>
        <dsp:cNvSpPr/>
      </dsp:nvSpPr>
      <dsp:spPr>
        <a:xfrm>
          <a:off x="336168" y="2555584"/>
          <a:ext cx="2892428" cy="696160"/>
        </a:xfrm>
        <a:prstGeom prst="roundRect">
          <a:avLst/>
        </a:prstGeom>
        <a:gradFill rotWithShape="0">
          <a:gsLst>
            <a:gs pos="0">
              <a:schemeClr val="accent3">
                <a:hueOff val="16952477"/>
                <a:satOff val="1808"/>
                <a:lumOff val="-13443"/>
                <a:alphaOff val="0"/>
                <a:shade val="51000"/>
                <a:satMod val="130000"/>
              </a:schemeClr>
            </a:gs>
            <a:gs pos="80000">
              <a:schemeClr val="accent3">
                <a:hueOff val="16952477"/>
                <a:satOff val="1808"/>
                <a:lumOff val="-13443"/>
                <a:alphaOff val="0"/>
                <a:shade val="93000"/>
                <a:satMod val="130000"/>
              </a:schemeClr>
            </a:gs>
            <a:gs pos="100000">
              <a:schemeClr val="accent3">
                <a:hueOff val="16952477"/>
                <a:satOff val="1808"/>
                <a:lumOff val="-134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Calibri" pitchFamily="34" charset="0"/>
            </a:rPr>
            <a:t>Üniversiteler</a:t>
          </a:r>
          <a:endParaRPr lang="tr-TR" sz="2000" b="1" kern="1200" dirty="0">
            <a:solidFill>
              <a:schemeClr val="bg1"/>
            </a:solidFill>
            <a:latin typeface="Calibri" pitchFamily="34" charset="0"/>
          </a:endParaRPr>
        </a:p>
      </dsp:txBody>
      <dsp:txXfrm>
        <a:off x="370152" y="2589568"/>
        <a:ext cx="2824460" cy="628192"/>
      </dsp:txXfrm>
    </dsp:sp>
    <dsp:sp modelId="{1B68804F-4391-437E-A0D0-74D7B23B6C2B}">
      <dsp:nvSpPr>
        <dsp:cNvPr id="0" name=""/>
        <dsp:cNvSpPr/>
      </dsp:nvSpPr>
      <dsp:spPr>
        <a:xfrm rot="12226603">
          <a:off x="2584003" y="1891292"/>
          <a:ext cx="1411521" cy="0"/>
        </a:xfrm>
        <a:custGeom>
          <a:avLst/>
          <a:gdLst/>
          <a:ahLst/>
          <a:cxnLst/>
          <a:rect l="0" t="0" r="0" b="0"/>
          <a:pathLst>
            <a:path>
              <a:moveTo>
                <a:pt x="0" y="0"/>
              </a:moveTo>
              <a:lnTo>
                <a:pt x="1411521"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E593AF-513A-4432-BCFC-EF1B13CB9957}">
      <dsp:nvSpPr>
        <dsp:cNvPr id="0" name=""/>
        <dsp:cNvSpPr/>
      </dsp:nvSpPr>
      <dsp:spPr>
        <a:xfrm>
          <a:off x="697053" y="825794"/>
          <a:ext cx="2121094" cy="780954"/>
        </a:xfrm>
        <a:prstGeom prst="roundRect">
          <a:avLst/>
        </a:prstGeom>
        <a:gradFill rotWithShape="0">
          <a:gsLst>
            <a:gs pos="0">
              <a:schemeClr val="accent3">
                <a:hueOff val="19777890"/>
                <a:satOff val="2109"/>
                <a:lumOff val="-15683"/>
                <a:alphaOff val="0"/>
                <a:shade val="51000"/>
                <a:satMod val="130000"/>
              </a:schemeClr>
            </a:gs>
            <a:gs pos="80000">
              <a:schemeClr val="accent3">
                <a:hueOff val="19777890"/>
                <a:satOff val="2109"/>
                <a:lumOff val="-15683"/>
                <a:alphaOff val="0"/>
                <a:shade val="93000"/>
                <a:satMod val="130000"/>
              </a:schemeClr>
            </a:gs>
            <a:gs pos="100000">
              <a:schemeClr val="accent3">
                <a:hueOff val="19777890"/>
                <a:satOff val="2109"/>
                <a:lumOff val="-156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Calibri" pitchFamily="34" charset="0"/>
            </a:rPr>
            <a:t>Vakıflar Genel Müdürlüğü</a:t>
          </a:r>
          <a:endParaRPr lang="tr-TR" sz="2000" b="1" kern="1200" dirty="0">
            <a:solidFill>
              <a:schemeClr val="bg1"/>
            </a:solidFill>
            <a:latin typeface="Calibri" pitchFamily="34" charset="0"/>
          </a:endParaRPr>
        </a:p>
      </dsp:txBody>
      <dsp:txXfrm>
        <a:off x="735176" y="863917"/>
        <a:ext cx="2044848" cy="70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F693-D488-4486-A063-DDAE8C4A38A5}">
      <dsp:nvSpPr>
        <dsp:cNvPr id="0" name=""/>
        <dsp:cNvSpPr/>
      </dsp:nvSpPr>
      <dsp:spPr>
        <a:xfrm>
          <a:off x="0" y="0"/>
          <a:ext cx="2453052" cy="174943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endParaRPr lang="tr-TR" sz="2400" kern="1200" noProof="0" dirty="0" smtClean="0">
            <a:latin typeface="+mj-lt"/>
            <a:ea typeface="Arial Unicode MS" pitchFamily="34" charset="-128"/>
            <a:cs typeface="Arial Unicode MS" pitchFamily="34" charset="-128"/>
          </a:endParaRPr>
        </a:p>
        <a:p>
          <a:pPr lvl="0" algn="ctr" defTabSz="1066800">
            <a:lnSpc>
              <a:spcPct val="90000"/>
            </a:lnSpc>
            <a:spcBef>
              <a:spcPct val="0"/>
            </a:spcBef>
            <a:spcAft>
              <a:spcPct val="35000"/>
            </a:spcAft>
          </a:pPr>
          <a:r>
            <a:rPr lang="tr-TR" sz="2400" kern="1200" noProof="0" dirty="0" smtClean="0">
              <a:latin typeface="+mj-lt"/>
              <a:ea typeface="Arial Unicode MS" pitchFamily="34" charset="-128"/>
              <a:cs typeface="Arial Unicode MS" pitchFamily="34" charset="-128"/>
            </a:rPr>
            <a:t>Ücret</a:t>
          </a:r>
        </a:p>
        <a:p>
          <a:pPr lvl="0" algn="ctr" defTabSz="1066800">
            <a:lnSpc>
              <a:spcPct val="90000"/>
            </a:lnSpc>
            <a:spcBef>
              <a:spcPct val="0"/>
            </a:spcBef>
            <a:spcAft>
              <a:spcPct val="35000"/>
            </a:spcAft>
          </a:pPr>
          <a:r>
            <a:rPr lang="tr-TR" sz="2400" kern="1200" noProof="0" dirty="0" smtClean="0">
              <a:latin typeface="+mj-lt"/>
              <a:ea typeface="Arial Unicode MS" pitchFamily="34" charset="-128"/>
              <a:cs typeface="Arial Unicode MS" pitchFamily="34" charset="-128"/>
            </a:rPr>
            <a:t>Garanti Fonu</a:t>
          </a:r>
        </a:p>
        <a:p>
          <a:pPr lvl="0" algn="ctr" defTabSz="1066800">
            <a:lnSpc>
              <a:spcPct val="90000"/>
            </a:lnSpc>
            <a:spcBef>
              <a:spcPct val="0"/>
            </a:spcBef>
            <a:spcAft>
              <a:spcPct val="35000"/>
            </a:spcAft>
          </a:pPr>
          <a:endParaRPr lang="en-US" sz="2400" kern="1200" noProof="0" dirty="0" smtClean="0">
            <a:latin typeface="+mj-lt"/>
            <a:ea typeface="Arial Unicode MS" pitchFamily="34" charset="-128"/>
            <a:cs typeface="Arial Unicode MS" pitchFamily="34" charset="-128"/>
          </a:endParaRPr>
        </a:p>
      </dsp:txBody>
      <dsp:txXfrm>
        <a:off x="0" y="0"/>
        <a:ext cx="2453052" cy="1749438"/>
      </dsp:txXfrm>
    </dsp:sp>
    <dsp:sp modelId="{DA50B0D2-4EA8-4341-B9C6-C53533A57026}">
      <dsp:nvSpPr>
        <dsp:cNvPr id="0" name=""/>
        <dsp:cNvSpPr/>
      </dsp:nvSpPr>
      <dsp:spPr>
        <a:xfrm>
          <a:off x="2515" y="1494686"/>
          <a:ext cx="2453052" cy="333792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b="0" kern="1200" noProof="0" dirty="0">
            <a:latin typeface="+mn-lt"/>
            <a:ea typeface="ＭＳ Ｐゴシック" charset="-128"/>
            <a:cs typeface="Arial" pitchFamily="34" charset="0"/>
          </a:endParaRPr>
        </a:p>
        <a:p>
          <a:pPr marL="171450" lvl="1" indent="-171450" algn="l" defTabSz="711200">
            <a:lnSpc>
              <a:spcPct val="90000"/>
            </a:lnSpc>
            <a:spcBef>
              <a:spcPct val="0"/>
            </a:spcBef>
            <a:spcAft>
              <a:spcPct val="15000"/>
            </a:spcAft>
            <a:buChar char="••"/>
          </a:pPr>
          <a:r>
            <a:rPr lang="tr-TR" sz="1600" b="0" kern="1200" noProof="0" dirty="0" smtClean="0">
              <a:latin typeface="+mn-lt"/>
              <a:ea typeface="ＭＳ Ｐゴシック" charset="-128"/>
              <a:cs typeface="Arial" pitchFamily="34" charset="0"/>
            </a:rPr>
            <a:t>İşveren tüm maaşı ödeyemez (iflas gibi) ise </a:t>
          </a:r>
          <a:r>
            <a:rPr lang="en-US" sz="1600" b="0" kern="1200" noProof="0" dirty="0" smtClean="0">
              <a:latin typeface="+mn-lt"/>
              <a:ea typeface="ＭＳ Ｐゴシック" charset="-128"/>
              <a:cs typeface="Arial" pitchFamily="34" charset="0"/>
            </a:rPr>
            <a:t>İŞKUR </a:t>
          </a:r>
          <a:r>
            <a:rPr lang="tr-TR" sz="1600" b="0" kern="1200" noProof="0" dirty="0" smtClean="0">
              <a:latin typeface="+mn-lt"/>
              <a:ea typeface="ＭＳ Ｐゴシック" charset="-128"/>
              <a:cs typeface="Arial" pitchFamily="34" charset="0"/>
            </a:rPr>
            <a:t>ücretin ödenmeyen bölümünü öder.</a:t>
          </a:r>
          <a:endParaRPr lang="en-US" sz="1600" b="0" kern="1200" noProof="0" dirty="0">
            <a:latin typeface="+mn-lt"/>
            <a:ea typeface="ＭＳ Ｐゴシック" charset="-128"/>
            <a:cs typeface="Arial" pitchFamily="34" charset="0"/>
          </a:endParaRPr>
        </a:p>
        <a:p>
          <a:pPr marL="171450" lvl="1" indent="-171450" algn="l" defTabSz="711200">
            <a:lnSpc>
              <a:spcPct val="90000"/>
            </a:lnSpc>
            <a:spcBef>
              <a:spcPct val="0"/>
            </a:spcBef>
            <a:spcAft>
              <a:spcPct val="15000"/>
            </a:spcAft>
            <a:buChar char="••"/>
          </a:pPr>
          <a:endParaRPr lang="en-US" sz="1600" b="0" kern="1200" noProof="0" dirty="0">
            <a:latin typeface="+mn-lt"/>
            <a:ea typeface="ＭＳ Ｐゴシック" charset="-128"/>
            <a:cs typeface="Arial" pitchFamily="34" charset="0"/>
          </a:endParaRPr>
        </a:p>
        <a:p>
          <a:pPr marL="171450" lvl="1" indent="-171450" algn="l" defTabSz="711200">
            <a:lnSpc>
              <a:spcPct val="90000"/>
            </a:lnSpc>
            <a:spcBef>
              <a:spcPct val="0"/>
            </a:spcBef>
            <a:spcAft>
              <a:spcPct val="15000"/>
            </a:spcAft>
            <a:buChar char="••"/>
          </a:pPr>
          <a:r>
            <a:rPr lang="tr-TR" sz="1600" b="0" kern="1200" noProof="0" dirty="0" smtClean="0">
              <a:latin typeface="+mn-lt"/>
              <a:ea typeface="ＭＳ Ｐゴシック" charset="-128"/>
              <a:cs typeface="Arial" pitchFamily="34" charset="0"/>
            </a:rPr>
            <a:t>Temel ücret dikkate alınır.</a:t>
          </a:r>
          <a:endParaRPr lang="en-US" sz="1600" b="0" kern="1200" noProof="0" dirty="0">
            <a:latin typeface="+mn-lt"/>
            <a:ea typeface="ＭＳ Ｐゴシック" charset="-128"/>
            <a:cs typeface="Arial" pitchFamily="34" charset="0"/>
          </a:endParaRPr>
        </a:p>
        <a:p>
          <a:pPr marL="171450" lvl="1" indent="-171450" algn="l" defTabSz="711200">
            <a:lnSpc>
              <a:spcPct val="90000"/>
            </a:lnSpc>
            <a:spcBef>
              <a:spcPct val="0"/>
            </a:spcBef>
            <a:spcAft>
              <a:spcPct val="15000"/>
            </a:spcAft>
            <a:buChar char="••"/>
          </a:pPr>
          <a:endParaRPr lang="en-US" sz="1600" b="0" kern="1200" noProof="0" dirty="0">
            <a:latin typeface="+mn-lt"/>
            <a:ea typeface="ＭＳ Ｐゴシック" charset="-128"/>
            <a:cs typeface="Arial" pitchFamily="34" charset="0"/>
          </a:endParaRPr>
        </a:p>
        <a:p>
          <a:pPr marL="171450" lvl="1" indent="-171450" algn="l" defTabSz="711200">
            <a:lnSpc>
              <a:spcPct val="90000"/>
            </a:lnSpc>
            <a:spcBef>
              <a:spcPct val="0"/>
            </a:spcBef>
            <a:spcAft>
              <a:spcPct val="15000"/>
            </a:spcAft>
            <a:buChar char="••"/>
          </a:pPr>
          <a:r>
            <a:rPr lang="en-US" sz="1600" b="0" kern="1200" noProof="0" dirty="0" smtClean="0">
              <a:latin typeface="+mn-lt"/>
              <a:ea typeface="ＭＳ Ｐゴシック" charset="-128"/>
              <a:cs typeface="Arial" pitchFamily="34" charset="0"/>
            </a:rPr>
            <a:t>Ma</a:t>
          </a:r>
          <a:r>
            <a:rPr lang="tr-TR" sz="1600" b="0" kern="1200" noProof="0" dirty="0" err="1" smtClean="0">
              <a:latin typeface="+mn-lt"/>
              <a:ea typeface="ＭＳ Ｐゴシック" charset="-128"/>
              <a:cs typeface="Arial" pitchFamily="34" charset="0"/>
            </a:rPr>
            <a:t>ksimum</a:t>
          </a:r>
          <a:r>
            <a:rPr lang="tr-TR" sz="1600" b="0" kern="1200" noProof="0" dirty="0" smtClean="0">
              <a:latin typeface="+mn-lt"/>
              <a:ea typeface="ＭＳ Ｐゴシック" charset="-128"/>
              <a:cs typeface="Arial" pitchFamily="34" charset="0"/>
            </a:rPr>
            <a:t> </a:t>
          </a:r>
          <a:r>
            <a:rPr lang="en-US" sz="1600" b="0" kern="1200" noProof="0" dirty="0" smtClean="0">
              <a:latin typeface="+mn-lt"/>
              <a:ea typeface="ＭＳ Ｐゴシック" charset="-128"/>
              <a:cs typeface="Arial" pitchFamily="34" charset="0"/>
            </a:rPr>
            <a:t>3 </a:t>
          </a:r>
          <a:r>
            <a:rPr lang="tr-TR" sz="1600" b="0" kern="1200" noProof="0" dirty="0" smtClean="0">
              <a:latin typeface="+mn-lt"/>
              <a:ea typeface="ＭＳ Ｐゴシック" charset="-128"/>
              <a:cs typeface="Arial" pitchFamily="34" charset="0"/>
            </a:rPr>
            <a:t>ay</a:t>
          </a:r>
          <a:endParaRPr lang="en-US" sz="1600" b="0" kern="1200" noProof="0" dirty="0">
            <a:latin typeface="+mn-lt"/>
            <a:ea typeface="ＭＳ Ｐゴシック" charset="-128"/>
            <a:cs typeface="Arial" pitchFamily="34" charset="0"/>
          </a:endParaRPr>
        </a:p>
      </dsp:txBody>
      <dsp:txXfrm>
        <a:off x="2515" y="1494686"/>
        <a:ext cx="2453052" cy="3337920"/>
      </dsp:txXfrm>
    </dsp:sp>
    <dsp:sp modelId="{EEC4210A-0027-47AE-A1C7-255C529085CA}">
      <dsp:nvSpPr>
        <dsp:cNvPr id="0" name=""/>
        <dsp:cNvSpPr/>
      </dsp:nvSpPr>
      <dsp:spPr>
        <a:xfrm>
          <a:off x="2798995" y="0"/>
          <a:ext cx="2453052" cy="1717538"/>
        </a:xfrm>
        <a:prstGeom prst="rect">
          <a:avLst/>
        </a:prstGeom>
        <a:gradFill rotWithShape="0">
          <a:gsLst>
            <a:gs pos="0">
              <a:schemeClr val="accent3">
                <a:hueOff val="9888945"/>
                <a:satOff val="1055"/>
                <a:lumOff val="-7842"/>
                <a:alphaOff val="0"/>
                <a:shade val="51000"/>
                <a:satMod val="130000"/>
              </a:schemeClr>
            </a:gs>
            <a:gs pos="80000">
              <a:schemeClr val="accent3">
                <a:hueOff val="9888945"/>
                <a:satOff val="1055"/>
                <a:lumOff val="-7842"/>
                <a:alphaOff val="0"/>
                <a:shade val="93000"/>
                <a:satMod val="130000"/>
              </a:schemeClr>
            </a:gs>
            <a:gs pos="100000">
              <a:schemeClr val="accent3">
                <a:hueOff val="9888945"/>
                <a:satOff val="1055"/>
                <a:lumOff val="-7842"/>
                <a:alphaOff val="0"/>
                <a:shade val="94000"/>
                <a:satMod val="135000"/>
              </a:schemeClr>
            </a:gs>
          </a:gsLst>
          <a:lin ang="16200000" scaled="0"/>
        </a:gradFill>
        <a:ln w="9525" cap="flat" cmpd="sng" algn="ctr">
          <a:solidFill>
            <a:schemeClr val="accent3">
              <a:hueOff val="9888945"/>
              <a:satOff val="1055"/>
              <a:lumOff val="-784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noProof="0" dirty="0" smtClean="0">
              <a:latin typeface="+mj-lt"/>
              <a:ea typeface="Arial Unicode MS" pitchFamily="34" charset="-128"/>
              <a:cs typeface="Arial Unicode MS" pitchFamily="34" charset="-128"/>
            </a:rPr>
            <a:t>Kısa Çalışma Ödeneği</a:t>
          </a:r>
          <a:endParaRPr lang="en-US" sz="2400" kern="1200" noProof="0" dirty="0" smtClean="0">
            <a:latin typeface="Calibri" pitchFamily="34" charset="0"/>
            <a:ea typeface="Arial Unicode MS" pitchFamily="34" charset="-128"/>
            <a:cs typeface="Calibri" pitchFamily="34" charset="0"/>
          </a:endParaRPr>
        </a:p>
      </dsp:txBody>
      <dsp:txXfrm>
        <a:off x="2798995" y="0"/>
        <a:ext cx="2453052" cy="1717538"/>
      </dsp:txXfrm>
    </dsp:sp>
    <dsp:sp modelId="{F46C4725-EA1C-4973-AC4F-4016EDD05809}">
      <dsp:nvSpPr>
        <dsp:cNvPr id="0" name=""/>
        <dsp:cNvSpPr/>
      </dsp:nvSpPr>
      <dsp:spPr>
        <a:xfrm>
          <a:off x="2798995" y="1486711"/>
          <a:ext cx="2453052" cy="3337920"/>
        </a:xfrm>
        <a:prstGeom prst="rect">
          <a:avLst/>
        </a:prstGeom>
        <a:solidFill>
          <a:schemeClr val="accent3">
            <a:tint val="40000"/>
            <a:alpha val="90000"/>
            <a:hueOff val="10302376"/>
            <a:satOff val="-27233"/>
            <a:lumOff val="-2116"/>
            <a:alphaOff val="0"/>
          </a:schemeClr>
        </a:solidFill>
        <a:ln w="9525" cap="flat" cmpd="sng" algn="ctr">
          <a:solidFill>
            <a:schemeClr val="accent3">
              <a:tint val="40000"/>
              <a:alpha val="90000"/>
              <a:hueOff val="10302376"/>
              <a:satOff val="-27233"/>
              <a:lumOff val="-211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noProof="0" dirty="0" smtClean="0">
              <a:latin typeface="+mj-lt"/>
              <a:ea typeface="ＭＳ Ｐゴシック" charset="-128"/>
              <a:cs typeface="Arial" pitchFamily="34" charset="0"/>
            </a:rPr>
            <a:t>Ekonomik, sektörel, bölgesel kriz veya  zorlayıcı sebeplerle</a:t>
          </a:r>
          <a:endParaRPr lang="en-US" sz="1600" b="1" kern="1200" noProof="0" dirty="0">
            <a:latin typeface="+mj-lt"/>
            <a:cs typeface="Calibri" pitchFamily="34" charset="0"/>
          </a:endParaRPr>
        </a:p>
        <a:p>
          <a:pPr marL="171450" lvl="1" indent="-171450" algn="l" defTabSz="711200">
            <a:lnSpc>
              <a:spcPct val="90000"/>
            </a:lnSpc>
            <a:spcBef>
              <a:spcPct val="0"/>
            </a:spcBef>
            <a:spcAft>
              <a:spcPct val="15000"/>
            </a:spcAft>
            <a:buChar char="••"/>
          </a:pPr>
          <a:r>
            <a:rPr lang="tr-TR" sz="1600" b="0" kern="1200" noProof="0" smtClean="0">
              <a:latin typeface="+mj-lt"/>
              <a:ea typeface="ＭＳ Ｐゴシック" charset="-128"/>
              <a:cs typeface="Arial" pitchFamily="34" charset="0"/>
            </a:rPr>
            <a:t>İş zamanında veya çalışmada azaltılmaya gidilmesini önlemek için İŞKUR çalışana ödeme yapar</a:t>
          </a:r>
          <a:r>
            <a:rPr lang="en-US" sz="1600" b="0" kern="1200" noProof="0" smtClean="0">
              <a:latin typeface="+mj-lt"/>
              <a:ea typeface="ＭＳ Ｐゴシック" charset="-128"/>
              <a:cs typeface="Arial" pitchFamily="34" charset="0"/>
            </a:rPr>
            <a:t>.</a:t>
          </a:r>
          <a:endParaRPr lang="en-US" sz="1600" b="0" kern="1200" noProof="0" dirty="0">
            <a:latin typeface="+mj-lt"/>
            <a:ea typeface="ＭＳ Ｐゴシック" charset="-128"/>
            <a:cs typeface="Calibri" pitchFamily="34" charset="0"/>
          </a:endParaRPr>
        </a:p>
        <a:p>
          <a:pPr marL="171450" lvl="1" indent="-171450" algn="l" defTabSz="711200">
            <a:lnSpc>
              <a:spcPct val="90000"/>
            </a:lnSpc>
            <a:spcBef>
              <a:spcPct val="0"/>
            </a:spcBef>
            <a:spcAft>
              <a:spcPct val="15000"/>
            </a:spcAft>
            <a:buChar char="••"/>
          </a:pPr>
          <a:r>
            <a:rPr lang="en-US" sz="1600" b="1" kern="1200" noProof="0" dirty="0" smtClean="0">
              <a:latin typeface="+mj-lt"/>
              <a:ea typeface="ＭＳ Ｐゴシック" charset="-128"/>
              <a:cs typeface="Arial" pitchFamily="34" charset="0"/>
            </a:rPr>
            <a:t>M</a:t>
          </a:r>
          <a:r>
            <a:rPr lang="tr-TR" sz="1600" b="1" kern="1200" noProof="0" dirty="0" err="1" smtClean="0">
              <a:latin typeface="+mj-lt"/>
              <a:ea typeface="ＭＳ Ｐゴシック" charset="-128"/>
              <a:cs typeface="Arial" pitchFamily="34" charset="0"/>
            </a:rPr>
            <a:t>aksimum</a:t>
          </a:r>
          <a:r>
            <a:rPr lang="en-US" sz="1600" b="1" kern="1200" noProof="0" dirty="0" smtClean="0">
              <a:latin typeface="+mj-lt"/>
              <a:ea typeface="ＭＳ Ｐゴシック" charset="-128"/>
              <a:cs typeface="Arial" pitchFamily="34" charset="0"/>
            </a:rPr>
            <a:t> 3 </a:t>
          </a:r>
          <a:r>
            <a:rPr lang="tr-TR" sz="1600" b="1" kern="1200" noProof="0" dirty="0" smtClean="0">
              <a:latin typeface="+mj-lt"/>
              <a:ea typeface="ＭＳ Ｐゴシック" charset="-128"/>
              <a:cs typeface="Arial" pitchFamily="34" charset="0"/>
            </a:rPr>
            <a:t>ay</a:t>
          </a:r>
          <a:endParaRPr lang="en-US" sz="1600" b="1" kern="1200" noProof="0" dirty="0">
            <a:latin typeface="+mj-lt"/>
            <a:ea typeface="ＭＳ Ｐゴシック" charset="-128"/>
            <a:cs typeface="Calibri" pitchFamily="34" charset="0"/>
          </a:endParaRPr>
        </a:p>
        <a:p>
          <a:pPr marL="171450" lvl="1" indent="-171450" algn="l" defTabSz="711200">
            <a:lnSpc>
              <a:spcPct val="90000"/>
            </a:lnSpc>
            <a:spcBef>
              <a:spcPct val="0"/>
            </a:spcBef>
            <a:spcAft>
              <a:spcPct val="15000"/>
            </a:spcAft>
            <a:buChar char="••"/>
          </a:pPr>
          <a:r>
            <a:rPr lang="tr-TR" sz="1600" b="0" kern="1200" dirty="0" smtClean="0">
              <a:solidFill>
                <a:srgbClr val="FF0000"/>
              </a:solidFill>
              <a:latin typeface="+mj-lt"/>
              <a:cs typeface="Calibri" pitchFamily="34" charset="0"/>
            </a:rPr>
            <a:t>2015 yılının birinci döneminde en az </a:t>
          </a:r>
          <a:r>
            <a:rPr lang="tr-TR" sz="1600" b="0" kern="1200" dirty="0" smtClean="0">
              <a:solidFill>
                <a:srgbClr val="FF0000"/>
              </a:solidFill>
              <a:latin typeface="+mj-lt"/>
            </a:rPr>
            <a:t>715,42</a:t>
          </a:r>
          <a:r>
            <a:rPr lang="tr-TR" sz="1600" b="0" kern="1200" dirty="0" smtClean="0">
              <a:solidFill>
                <a:srgbClr val="FF0000"/>
              </a:solidFill>
              <a:latin typeface="+mj-lt"/>
              <a:cs typeface="Calibri" pitchFamily="34" charset="0"/>
            </a:rPr>
            <a:t> TL ve en fazla </a:t>
          </a:r>
          <a:r>
            <a:rPr lang="tr-TR" sz="1600" b="0" kern="1200" dirty="0" smtClean="0">
              <a:solidFill>
                <a:srgbClr val="FF0000"/>
              </a:solidFill>
              <a:latin typeface="+mj-lt"/>
            </a:rPr>
            <a:t>1.788.57 </a:t>
          </a:r>
          <a:r>
            <a:rPr lang="tr-TR" sz="1600" b="0" kern="1200" dirty="0" smtClean="0">
              <a:solidFill>
                <a:srgbClr val="FF0000"/>
              </a:solidFill>
              <a:latin typeface="+mj-lt"/>
              <a:cs typeface="Calibri" pitchFamily="34" charset="0"/>
            </a:rPr>
            <a:t>TL ödeme yapılacaktır</a:t>
          </a:r>
          <a:r>
            <a:rPr lang="tr-TR" sz="1600" b="1" kern="1200" dirty="0" smtClean="0">
              <a:solidFill>
                <a:srgbClr val="FF0000"/>
              </a:solidFill>
              <a:latin typeface="+mj-lt"/>
              <a:cs typeface="Calibri" pitchFamily="34" charset="0"/>
            </a:rPr>
            <a:t>. </a:t>
          </a:r>
          <a:endParaRPr lang="en-US" sz="1600" b="1" kern="1200" noProof="0" dirty="0">
            <a:solidFill>
              <a:srgbClr val="FF0000"/>
            </a:solidFill>
            <a:latin typeface="+mj-lt"/>
            <a:ea typeface="ＭＳ Ｐゴシック" charset="-128"/>
            <a:cs typeface="Calibri" pitchFamily="34" charset="0"/>
          </a:endParaRPr>
        </a:p>
      </dsp:txBody>
      <dsp:txXfrm>
        <a:off x="2798995" y="1486711"/>
        <a:ext cx="2453052" cy="3337920"/>
      </dsp:txXfrm>
    </dsp:sp>
    <dsp:sp modelId="{6B803A0A-CB93-461D-9822-159654C95E2B}">
      <dsp:nvSpPr>
        <dsp:cNvPr id="0" name=""/>
        <dsp:cNvSpPr/>
      </dsp:nvSpPr>
      <dsp:spPr>
        <a:xfrm>
          <a:off x="5597990" y="0"/>
          <a:ext cx="2453052" cy="1713250"/>
        </a:xfrm>
        <a:prstGeom prst="rect">
          <a:avLst/>
        </a:prstGeom>
        <a:gradFill rotWithShape="0">
          <a:gsLst>
            <a:gs pos="0">
              <a:schemeClr val="accent3">
                <a:hueOff val="19777890"/>
                <a:satOff val="2109"/>
                <a:lumOff val="-15683"/>
                <a:alphaOff val="0"/>
                <a:shade val="51000"/>
                <a:satMod val="130000"/>
              </a:schemeClr>
            </a:gs>
            <a:gs pos="80000">
              <a:schemeClr val="accent3">
                <a:hueOff val="19777890"/>
                <a:satOff val="2109"/>
                <a:lumOff val="-15683"/>
                <a:alphaOff val="0"/>
                <a:shade val="93000"/>
                <a:satMod val="130000"/>
              </a:schemeClr>
            </a:gs>
            <a:gs pos="100000">
              <a:schemeClr val="accent3">
                <a:hueOff val="19777890"/>
                <a:satOff val="2109"/>
                <a:lumOff val="-15683"/>
                <a:alphaOff val="0"/>
                <a:shade val="94000"/>
                <a:satMod val="135000"/>
              </a:schemeClr>
            </a:gs>
          </a:gsLst>
          <a:lin ang="16200000" scaled="0"/>
        </a:gradFill>
        <a:ln w="9525" cap="flat" cmpd="sng" algn="ctr">
          <a:solidFill>
            <a:schemeClr val="accent3">
              <a:hueOff val="19777890"/>
              <a:satOff val="2109"/>
              <a:lumOff val="-1568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noProof="0" smtClean="0">
              <a:latin typeface="+mj-lt"/>
              <a:ea typeface="Arial Unicode MS" pitchFamily="34" charset="-128"/>
              <a:cs typeface="Arial Unicode MS" pitchFamily="34" charset="-128"/>
            </a:rPr>
            <a:t>İş Kaybı Tazminatı</a:t>
          </a:r>
          <a:endParaRPr lang="en-US" sz="2400" kern="1200" noProof="0" dirty="0">
            <a:latin typeface="+mj-lt"/>
            <a:ea typeface="Arial Unicode MS" pitchFamily="34" charset="-128"/>
            <a:cs typeface="Arial Unicode MS" pitchFamily="34" charset="-128"/>
          </a:endParaRPr>
        </a:p>
      </dsp:txBody>
      <dsp:txXfrm>
        <a:off x="5597990" y="0"/>
        <a:ext cx="2453052" cy="1713250"/>
      </dsp:txXfrm>
    </dsp:sp>
    <dsp:sp modelId="{6A22F563-7F9D-4423-9260-77A21CF35834}">
      <dsp:nvSpPr>
        <dsp:cNvPr id="0" name=""/>
        <dsp:cNvSpPr/>
      </dsp:nvSpPr>
      <dsp:spPr>
        <a:xfrm>
          <a:off x="5595474" y="1561444"/>
          <a:ext cx="2453052" cy="3236847"/>
        </a:xfrm>
        <a:prstGeom prst="rect">
          <a:avLst/>
        </a:prstGeom>
        <a:solidFill>
          <a:schemeClr val="accent3">
            <a:tint val="40000"/>
            <a:alpha val="90000"/>
            <a:hueOff val="20604752"/>
            <a:satOff val="-54465"/>
            <a:lumOff val="-4233"/>
            <a:alphaOff val="0"/>
          </a:schemeClr>
        </a:solidFill>
        <a:ln w="9525" cap="flat" cmpd="sng" algn="ctr">
          <a:solidFill>
            <a:schemeClr val="accent3">
              <a:tint val="40000"/>
              <a:alpha val="90000"/>
              <a:hueOff val="20604752"/>
              <a:satOff val="-54465"/>
              <a:lumOff val="-423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b="1" kern="1200" noProof="0" dirty="0" smtClean="0">
              <a:ea typeface="ＭＳ Ｐゴシック" pitchFamily="34" charset="-128"/>
              <a:cs typeface="Arial" charset="0"/>
            </a:rPr>
            <a:t>Yalnızca özelleştirilmiş kurumlar için</a:t>
          </a:r>
          <a:endParaRPr lang="en-US" sz="1800" b="1" kern="1200" noProof="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endParaRPr lang="en-US" sz="1800" kern="1200" noProof="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tr-TR" sz="1800" b="0" kern="1200" noProof="0" dirty="0" smtClean="0">
              <a:latin typeface="+mj-lt"/>
              <a:ea typeface="ＭＳ Ｐゴシック" charset="-128"/>
              <a:cs typeface="Arial" pitchFamily="34" charset="0"/>
            </a:rPr>
            <a:t>Toplu lağvetme anlaşmasıyla işini kaybeden çalışanlar için</a:t>
          </a:r>
          <a:r>
            <a:rPr lang="en-US" sz="1800" b="0" kern="1200" noProof="0" dirty="0" smtClean="0">
              <a:latin typeface="+mj-lt"/>
              <a:ea typeface="ＭＳ Ｐゴシック" charset="-128"/>
              <a:cs typeface="Arial" pitchFamily="34" charset="0"/>
            </a:rPr>
            <a:t>.</a:t>
          </a:r>
          <a:endParaRPr lang="en-US" sz="1800" b="0" kern="1200" noProof="0" dirty="0">
            <a:latin typeface="+mj-lt"/>
            <a:ea typeface="ＭＳ Ｐゴシック" charset="-128"/>
            <a:cs typeface="Arial" pitchFamily="34" charset="0"/>
          </a:endParaRPr>
        </a:p>
        <a:p>
          <a:pPr marL="171450" lvl="1" indent="-171450" algn="l" defTabSz="800100">
            <a:lnSpc>
              <a:spcPct val="90000"/>
            </a:lnSpc>
            <a:spcBef>
              <a:spcPct val="0"/>
            </a:spcBef>
            <a:spcAft>
              <a:spcPct val="15000"/>
            </a:spcAft>
            <a:buChar char="••"/>
          </a:pPr>
          <a:endParaRPr lang="en-US" sz="1800" b="0" kern="1200" noProof="0" dirty="0">
            <a:latin typeface="+mj-lt"/>
            <a:ea typeface="ＭＳ Ｐゴシック" charset="-128"/>
            <a:cs typeface="Arial" pitchFamily="34" charset="0"/>
          </a:endParaRPr>
        </a:p>
        <a:p>
          <a:pPr marL="171450" lvl="1" indent="-171450" algn="l" defTabSz="800100">
            <a:lnSpc>
              <a:spcPct val="90000"/>
            </a:lnSpc>
            <a:spcBef>
              <a:spcPct val="0"/>
            </a:spcBef>
            <a:spcAft>
              <a:spcPct val="15000"/>
            </a:spcAft>
            <a:buChar char="••"/>
          </a:pPr>
          <a:r>
            <a:rPr lang="en-US" sz="1800" b="0" kern="1200" noProof="0" dirty="0" smtClean="0">
              <a:latin typeface="+mj-lt"/>
              <a:ea typeface="ＭＳ Ｐゴシック" charset="-128"/>
              <a:cs typeface="Arial" pitchFamily="34" charset="0"/>
            </a:rPr>
            <a:t>3</a:t>
          </a:r>
          <a:r>
            <a:rPr lang="tr-TR" sz="1800" b="0" kern="1200" noProof="0" dirty="0" smtClean="0">
              <a:latin typeface="+mj-lt"/>
              <a:ea typeface="ＭＳ Ｐゴシック" charset="-128"/>
              <a:cs typeface="Arial" pitchFamily="34" charset="0"/>
            </a:rPr>
            <a:t> ile 8 ay</a:t>
          </a:r>
          <a:endParaRPr lang="en-US" sz="1800" b="0" kern="1200" noProof="0" dirty="0">
            <a:latin typeface="+mj-lt"/>
            <a:ea typeface="ＭＳ Ｐゴシック" charset="-128"/>
            <a:cs typeface="Arial" pitchFamily="34" charset="0"/>
          </a:endParaRPr>
        </a:p>
      </dsp:txBody>
      <dsp:txXfrm>
        <a:off x="5595474" y="1561444"/>
        <a:ext cx="2453052" cy="3236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D3DE-CAA7-4865-BFD4-AE43E1301CF4}">
      <dsp:nvSpPr>
        <dsp:cNvPr id="0" name=""/>
        <dsp:cNvSpPr/>
      </dsp:nvSpPr>
      <dsp:spPr>
        <a:xfrm>
          <a:off x="6810" y="17836"/>
          <a:ext cx="8568902" cy="626893"/>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t>2009 yılından itibaren uygulanmaktadır.</a:t>
          </a:r>
          <a:endParaRPr lang="tr-TR" sz="2400" kern="1200" dirty="0"/>
        </a:p>
      </dsp:txBody>
      <dsp:txXfrm>
        <a:off x="320257" y="17836"/>
        <a:ext cx="7942009" cy="626893"/>
      </dsp:txXfrm>
    </dsp:sp>
    <dsp:sp modelId="{9743F3C9-0DD7-4B94-AE1D-B4C55E99DC13}">
      <dsp:nvSpPr>
        <dsp:cNvPr id="0" name=""/>
        <dsp:cNvSpPr/>
      </dsp:nvSpPr>
      <dsp:spPr>
        <a:xfrm>
          <a:off x="6810" y="962531"/>
          <a:ext cx="8568902" cy="2786135"/>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t>İş kurmak isteyen veya işini geliştirmek isteyen Kuruma kayıtlı herkes katılabilir.  İş planına dayalı iş kurma ve yönetme hususlarında eğitilmesi, iş planlarını oluşturmaları, KOSGEB ve benzeri finansman kaynaklarına erişimlerini kolaylaştırması için yürütülen eğitim programlarıdır. </a:t>
          </a:r>
          <a:endParaRPr lang="tr-TR" sz="2400" kern="1200" dirty="0"/>
        </a:p>
      </dsp:txBody>
      <dsp:txXfrm>
        <a:off x="1399878" y="962531"/>
        <a:ext cx="5782767" cy="2786135"/>
      </dsp:txXfrm>
    </dsp:sp>
    <dsp:sp modelId="{BF573D98-46E1-4511-BEB4-410C772769F8}">
      <dsp:nvSpPr>
        <dsp:cNvPr id="0" name=""/>
        <dsp:cNvSpPr/>
      </dsp:nvSpPr>
      <dsp:spPr>
        <a:xfrm>
          <a:off x="6810" y="4007198"/>
          <a:ext cx="8568902" cy="76503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dirty="0" smtClean="0"/>
            <a:t>70 saatlik Girişimcilik Temel Seviye ve sınıf içi atölye çalışmasından oluşur. </a:t>
          </a:r>
          <a:endParaRPr lang="tr-TR" sz="2400" kern="1200" dirty="0"/>
        </a:p>
      </dsp:txBody>
      <dsp:txXfrm>
        <a:off x="389326" y="4007198"/>
        <a:ext cx="7803871" cy="765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48C9C-0332-43DF-87AF-B40F04CCD041}">
      <dsp:nvSpPr>
        <dsp:cNvPr id="0" name=""/>
        <dsp:cNvSpPr/>
      </dsp:nvSpPr>
      <dsp:spPr>
        <a:xfrm>
          <a:off x="2832" y="0"/>
          <a:ext cx="8426524" cy="1713158"/>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tr-TR" sz="2100" kern="1200" dirty="0" smtClean="0"/>
            <a:t>İşgücü piyasasında arz talep uyuşmazlıklarından kaynaklanan işsizliğe çözüm getirmek amacıyla “Uzmanlaşmış Meslek Edindirme Merkezleri (UMEM) Projesi” 2010 yılında İŞKUR, TOBB, MEB ve TOBB ETU arasında başlatılmıştır.</a:t>
          </a:r>
          <a:endParaRPr lang="tr-TR" sz="2100" kern="1200" dirty="0"/>
        </a:p>
      </dsp:txBody>
      <dsp:txXfrm>
        <a:off x="859411" y="0"/>
        <a:ext cx="6713366" cy="1713158"/>
      </dsp:txXfrm>
    </dsp:sp>
    <dsp:sp modelId="{EAF965F2-D125-4558-8195-17E8C34361B5}">
      <dsp:nvSpPr>
        <dsp:cNvPr id="0" name=""/>
        <dsp:cNvSpPr/>
      </dsp:nvSpPr>
      <dsp:spPr>
        <a:xfrm>
          <a:off x="2832" y="1907066"/>
          <a:ext cx="8426524" cy="1484015"/>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smtClean="0"/>
            <a:t>Proje ile, özellikle sanayi ve mesleki ve teknik eğitim kurumları arasındaki işbirliği artırılmakta ve ihtiyaç duyulan nitelikli işgücü talebi karşılanmaktadır.</a:t>
          </a:r>
          <a:endParaRPr lang="tr-TR" sz="2400" kern="1200" dirty="0"/>
        </a:p>
      </dsp:txBody>
      <dsp:txXfrm>
        <a:off x="744840" y="1907066"/>
        <a:ext cx="6942509" cy="1484015"/>
      </dsp:txXfrm>
    </dsp:sp>
    <dsp:sp modelId="{5667E88A-3D58-4335-8FBB-05FDAEDE86F3}">
      <dsp:nvSpPr>
        <dsp:cNvPr id="0" name=""/>
        <dsp:cNvSpPr/>
      </dsp:nvSpPr>
      <dsp:spPr>
        <a:xfrm>
          <a:off x="2832" y="3584988"/>
          <a:ext cx="8426524" cy="998886"/>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tr-TR" sz="2400" kern="1200" smtClean="0"/>
            <a:t>Proje kapsamında sanayi, hizmet ve tarım alanlarında teorik eğitim ve işbaşı eğitim birlikte verilmektedir.</a:t>
          </a:r>
          <a:endParaRPr lang="tr-TR" sz="2400" kern="1200" dirty="0"/>
        </a:p>
      </dsp:txBody>
      <dsp:txXfrm>
        <a:off x="502275" y="3584988"/>
        <a:ext cx="7427638" cy="998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B12CD-F81D-4E59-B267-79A92B0A590B}">
      <dsp:nvSpPr>
        <dsp:cNvPr id="0" name=""/>
        <dsp:cNvSpPr/>
      </dsp:nvSpPr>
      <dsp:spPr>
        <a:xfrm>
          <a:off x="2" y="3129"/>
          <a:ext cx="2591506" cy="1036602"/>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tr-TR" sz="1600" b="1" kern="1200" dirty="0" smtClean="0"/>
            <a:t>Engellilerin kendi işini kurmalarına yönelik projeler</a:t>
          </a:r>
          <a:endParaRPr lang="tr-TR" sz="1600" kern="1200" dirty="0"/>
        </a:p>
      </dsp:txBody>
      <dsp:txXfrm>
        <a:off x="518303" y="3129"/>
        <a:ext cx="1554904" cy="1036602"/>
      </dsp:txXfrm>
    </dsp:sp>
    <dsp:sp modelId="{0DBFCE0A-7A9A-4045-90B5-5E71226D21A8}">
      <dsp:nvSpPr>
        <dsp:cNvPr id="0" name=""/>
        <dsp:cNvSpPr/>
      </dsp:nvSpPr>
      <dsp:spPr>
        <a:xfrm>
          <a:off x="2254613" y="91240"/>
          <a:ext cx="6051183" cy="860380"/>
        </a:xfrm>
        <a:prstGeom prst="chevron">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tr-TR" sz="1500" kern="1200" dirty="0" smtClean="0"/>
            <a:t>Girişimcilik eğitim programından sertifika almış veya iş kuracağı alanda mesleki eğitim sertifikasına sahip engellilerden kendi işini kurmak isteyenlerin hazırlayacakları projelere </a:t>
          </a:r>
          <a:r>
            <a:rPr lang="tr-TR" sz="1500" b="1" kern="1200" dirty="0" smtClean="0"/>
            <a:t>36.000 TL </a:t>
          </a:r>
          <a:r>
            <a:rPr lang="tr-TR" sz="1500" kern="1200" dirty="0" smtClean="0"/>
            <a:t>destek</a:t>
          </a:r>
          <a:endParaRPr lang="tr-TR" sz="1500" kern="1200" dirty="0"/>
        </a:p>
      </dsp:txBody>
      <dsp:txXfrm>
        <a:off x="2684803" y="91240"/>
        <a:ext cx="5190803" cy="860380"/>
      </dsp:txXfrm>
    </dsp:sp>
    <dsp:sp modelId="{A86EFE4E-8911-44DF-A886-B2F972389CD5}">
      <dsp:nvSpPr>
        <dsp:cNvPr id="0" name=""/>
        <dsp:cNvSpPr/>
      </dsp:nvSpPr>
      <dsp:spPr>
        <a:xfrm>
          <a:off x="2" y="1184856"/>
          <a:ext cx="2591506" cy="1036602"/>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tr-TR" sz="1600" b="1" i="1" kern="1200" dirty="0" smtClean="0"/>
            <a:t>Kuruluş işlemleri desteği</a:t>
          </a:r>
          <a:endParaRPr lang="tr-TR" sz="1600" kern="1200" dirty="0"/>
        </a:p>
      </dsp:txBody>
      <dsp:txXfrm>
        <a:off x="518303" y="1184856"/>
        <a:ext cx="1554904" cy="1036602"/>
      </dsp:txXfrm>
    </dsp:sp>
    <dsp:sp modelId="{3A638E7A-D331-4C54-85A0-120750B6A764}">
      <dsp:nvSpPr>
        <dsp:cNvPr id="0" name=""/>
        <dsp:cNvSpPr/>
      </dsp:nvSpPr>
      <dsp:spPr>
        <a:xfrm>
          <a:off x="2254613" y="1272967"/>
          <a:ext cx="6051183" cy="860380"/>
        </a:xfrm>
        <a:prstGeom prst="chevron">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tr-TR" sz="1500" kern="1200" dirty="0" smtClean="0"/>
            <a:t>İşyeri kuruluşu için yapılan resmi işlemler, onaylar, izinler, ruhsatlar gibi masraflar için </a:t>
          </a:r>
          <a:r>
            <a:rPr lang="tr-TR" sz="1500" b="1" kern="1200" dirty="0" smtClean="0"/>
            <a:t>en fazla 2.000 TL.</a:t>
          </a:r>
          <a:endParaRPr lang="tr-TR" sz="1500" kern="1200" dirty="0"/>
        </a:p>
      </dsp:txBody>
      <dsp:txXfrm>
        <a:off x="2684803" y="1272967"/>
        <a:ext cx="5190803" cy="860380"/>
      </dsp:txXfrm>
    </dsp:sp>
    <dsp:sp modelId="{24E9F0B9-200C-4BCD-8D98-2B3D86A6B403}">
      <dsp:nvSpPr>
        <dsp:cNvPr id="0" name=""/>
        <dsp:cNvSpPr/>
      </dsp:nvSpPr>
      <dsp:spPr>
        <a:xfrm>
          <a:off x="2" y="2366583"/>
          <a:ext cx="2591506" cy="1036602"/>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tr-TR" sz="1600" b="1" i="1" kern="1200" smtClean="0"/>
            <a:t>İşletme gideri desteği</a:t>
          </a:r>
          <a:endParaRPr lang="tr-TR" sz="1600" kern="1200"/>
        </a:p>
      </dsp:txBody>
      <dsp:txXfrm>
        <a:off x="518303" y="2366583"/>
        <a:ext cx="1554904" cy="1036602"/>
      </dsp:txXfrm>
    </dsp:sp>
    <dsp:sp modelId="{E620BF51-36B7-4D01-AE02-59D1DD815A01}">
      <dsp:nvSpPr>
        <dsp:cNvPr id="0" name=""/>
        <dsp:cNvSpPr/>
      </dsp:nvSpPr>
      <dsp:spPr>
        <a:xfrm>
          <a:off x="2254613" y="2454694"/>
          <a:ext cx="6051183" cy="860380"/>
        </a:xfrm>
        <a:prstGeom prst="chevron">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tr-TR" sz="1500" kern="1200" smtClean="0"/>
            <a:t>Kurulan işletmeye 12 ay boyunca fatura karşılığı olmak üzere işletme giderlerinin (su, elektrik, iletişim, ısınma) en fazla % 60’ını geçmeyecek şekilde yıllık toplamda</a:t>
          </a:r>
          <a:r>
            <a:rPr lang="tr-TR" sz="1500" b="1" kern="1200" smtClean="0"/>
            <a:t> en fazla 4.000 TL. </a:t>
          </a:r>
          <a:endParaRPr lang="tr-TR" sz="1500" kern="1200"/>
        </a:p>
      </dsp:txBody>
      <dsp:txXfrm>
        <a:off x="2684803" y="2454694"/>
        <a:ext cx="5190803" cy="860380"/>
      </dsp:txXfrm>
    </dsp:sp>
    <dsp:sp modelId="{76A05516-9E1B-481B-BFB7-BD0D9C39F239}">
      <dsp:nvSpPr>
        <dsp:cNvPr id="0" name=""/>
        <dsp:cNvSpPr/>
      </dsp:nvSpPr>
      <dsp:spPr>
        <a:xfrm>
          <a:off x="2" y="3548310"/>
          <a:ext cx="2591506" cy="1036602"/>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tr-TR" sz="1600" b="1" i="1" kern="1200" smtClean="0"/>
            <a:t>Kuruluş desteği</a:t>
          </a:r>
          <a:endParaRPr lang="tr-TR" sz="1600" kern="1200"/>
        </a:p>
      </dsp:txBody>
      <dsp:txXfrm>
        <a:off x="518303" y="3548310"/>
        <a:ext cx="1554904" cy="1036602"/>
      </dsp:txXfrm>
    </dsp:sp>
    <dsp:sp modelId="{00397401-2278-4BED-AF64-217868036501}">
      <dsp:nvSpPr>
        <dsp:cNvPr id="0" name=""/>
        <dsp:cNvSpPr/>
      </dsp:nvSpPr>
      <dsp:spPr>
        <a:xfrm>
          <a:off x="2254613" y="3636422"/>
          <a:ext cx="6051183" cy="860380"/>
        </a:xfrm>
        <a:prstGeom prst="chevron">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tr-TR" sz="1500" kern="1200" dirty="0" smtClean="0"/>
            <a:t>İşletmenin kuruluşundan itibaren 12 ay boyunca fatura karşılığı olmak üzere işletmenin temel faaliyet alanı ile ilgili makine, teçhizat, yazılım, donanım, sarf malzemesi, ofis malzemesi gibi maliyetler için </a:t>
          </a:r>
          <a:r>
            <a:rPr lang="tr-TR" sz="1500" b="1" kern="1200" dirty="0" smtClean="0"/>
            <a:t>en fazla 30.000 TL.</a:t>
          </a:r>
          <a:endParaRPr lang="tr-TR" sz="1500" kern="1200" dirty="0"/>
        </a:p>
      </dsp:txBody>
      <dsp:txXfrm>
        <a:off x="2684803" y="3636422"/>
        <a:ext cx="5190803" cy="86038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2956210" cy="496247"/>
          </a:xfrm>
          <a:prstGeom prst="rect">
            <a:avLst/>
          </a:prstGeom>
        </p:spPr>
        <p:txBody>
          <a:bodyPr vert="horz" lIns="92246" tIns="46122" rIns="92246" bIns="46122" rtlCol="0"/>
          <a:lstStyle>
            <a:lvl1pPr algn="l">
              <a:defRPr sz="1200">
                <a:ea typeface="ＭＳ Ｐゴシック" charset="-128"/>
              </a:defRPr>
            </a:lvl1pPr>
          </a:lstStyle>
          <a:p>
            <a:pPr>
              <a:defRPr/>
            </a:pPr>
            <a:endParaRPr lang="tr-TR"/>
          </a:p>
        </p:txBody>
      </p:sp>
      <p:sp>
        <p:nvSpPr>
          <p:cNvPr id="3" name="2 Veri Yer Tutucusu"/>
          <p:cNvSpPr>
            <a:spLocks noGrp="1"/>
          </p:cNvSpPr>
          <p:nvPr>
            <p:ph type="dt" sz="quarter" idx="1"/>
          </p:nvPr>
        </p:nvSpPr>
        <p:spPr>
          <a:xfrm>
            <a:off x="3862068" y="1"/>
            <a:ext cx="2956209" cy="496247"/>
          </a:xfrm>
          <a:prstGeom prst="rect">
            <a:avLst/>
          </a:prstGeom>
        </p:spPr>
        <p:txBody>
          <a:bodyPr vert="horz" lIns="92246" tIns="46122" rIns="92246" bIns="46122" rtlCol="0"/>
          <a:lstStyle>
            <a:lvl1pPr algn="r">
              <a:defRPr sz="1200">
                <a:ea typeface="ＭＳ Ｐゴシック" charset="-128"/>
              </a:defRPr>
            </a:lvl1pPr>
          </a:lstStyle>
          <a:p>
            <a:pPr>
              <a:defRPr/>
            </a:pPr>
            <a:fld id="{55BF148D-9A36-4DB2-BF64-E47C0112D559}" type="datetimeFigureOut">
              <a:rPr lang="tr-TR"/>
              <a:pPr>
                <a:defRPr/>
              </a:pPr>
              <a:t>03.02.2015</a:t>
            </a:fld>
            <a:endParaRPr lang="tr-TR"/>
          </a:p>
        </p:txBody>
      </p:sp>
      <p:sp>
        <p:nvSpPr>
          <p:cNvPr id="4" name="3 Altbilgi Yer Tutucusu"/>
          <p:cNvSpPr>
            <a:spLocks noGrp="1"/>
          </p:cNvSpPr>
          <p:nvPr>
            <p:ph type="ftr" sz="quarter" idx="2"/>
          </p:nvPr>
        </p:nvSpPr>
        <p:spPr>
          <a:xfrm>
            <a:off x="0" y="9433537"/>
            <a:ext cx="2956210" cy="496247"/>
          </a:xfrm>
          <a:prstGeom prst="rect">
            <a:avLst/>
          </a:prstGeom>
        </p:spPr>
        <p:txBody>
          <a:bodyPr vert="horz" lIns="92246" tIns="46122" rIns="92246" bIns="46122" rtlCol="0" anchor="b"/>
          <a:lstStyle>
            <a:lvl1pPr algn="l">
              <a:defRPr sz="1200">
                <a:ea typeface="ＭＳ Ｐゴシック" charset="-128"/>
              </a:defRPr>
            </a:lvl1pPr>
          </a:lstStyle>
          <a:p>
            <a:pPr>
              <a:defRPr/>
            </a:pPr>
            <a:endParaRPr lang="tr-TR"/>
          </a:p>
        </p:txBody>
      </p:sp>
      <p:sp>
        <p:nvSpPr>
          <p:cNvPr id="5" name="4 Slayt Numarası Yer Tutucusu"/>
          <p:cNvSpPr>
            <a:spLocks noGrp="1"/>
          </p:cNvSpPr>
          <p:nvPr>
            <p:ph type="sldNum" sz="quarter" idx="3"/>
          </p:nvPr>
        </p:nvSpPr>
        <p:spPr>
          <a:xfrm>
            <a:off x="3862068" y="9433537"/>
            <a:ext cx="2956209" cy="496247"/>
          </a:xfrm>
          <a:prstGeom prst="rect">
            <a:avLst/>
          </a:prstGeom>
        </p:spPr>
        <p:txBody>
          <a:bodyPr vert="horz" lIns="92246" tIns="46122" rIns="92246" bIns="46122" rtlCol="0" anchor="b"/>
          <a:lstStyle>
            <a:lvl1pPr algn="r">
              <a:defRPr sz="1200">
                <a:ea typeface="ＭＳ Ｐゴシック" charset="-128"/>
              </a:defRPr>
            </a:lvl1pPr>
          </a:lstStyle>
          <a:p>
            <a:pPr>
              <a:defRPr/>
            </a:pPr>
            <a:fld id="{FB625A9E-C52C-40A5-85E3-2E3F55B1755A}" type="slidenum">
              <a:rPr lang="tr-TR"/>
              <a:pPr>
                <a:defRPr/>
              </a:pPr>
              <a:t>‹#›</a:t>
            </a:fld>
            <a:endParaRPr lang="tr-TR"/>
          </a:p>
        </p:txBody>
      </p:sp>
    </p:spTree>
    <p:extLst>
      <p:ext uri="{BB962C8B-B14F-4D97-AF65-F5344CB8AC3E}">
        <p14:creationId xmlns:p14="http://schemas.microsoft.com/office/powerpoint/2010/main" val="25420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6210" cy="496247"/>
          </a:xfrm>
          <a:prstGeom prst="rect">
            <a:avLst/>
          </a:prstGeom>
        </p:spPr>
        <p:txBody>
          <a:bodyPr vert="horz" lIns="92246" tIns="46122" rIns="92246" bIns="46122"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62068" y="1"/>
            <a:ext cx="2956209" cy="496247"/>
          </a:xfrm>
          <a:prstGeom prst="rect">
            <a:avLst/>
          </a:prstGeom>
        </p:spPr>
        <p:txBody>
          <a:bodyPr vert="horz" wrap="square" lIns="92246" tIns="46122" rIns="92246" bIns="46122" numCol="1" anchor="t" anchorCtr="0" compatLnSpc="1">
            <a:prstTxWarp prst="textNoShape">
              <a:avLst/>
            </a:prstTxWarp>
          </a:bodyPr>
          <a:lstStyle>
            <a:lvl1pPr algn="r">
              <a:defRPr sz="1200">
                <a:ea typeface="ＭＳ Ｐゴシック" charset="-128"/>
              </a:defRPr>
            </a:lvl1pPr>
          </a:lstStyle>
          <a:p>
            <a:pPr>
              <a:defRPr/>
            </a:pPr>
            <a:fld id="{80F1836D-7C05-4FFE-8E31-D0618BDA8990}" type="datetimeFigureOut">
              <a:rPr lang="en-US"/>
              <a:pPr>
                <a:defRPr/>
              </a:pPr>
              <a:t>2/3/2015</a:t>
            </a:fld>
            <a:endParaRPr lang="en-US"/>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2246" tIns="46122" rIns="92246" bIns="46122" rtlCol="0" anchor="ctr"/>
          <a:lstStyle/>
          <a:p>
            <a:pPr lvl="0"/>
            <a:endParaRPr lang="en-US" noProof="0" smtClean="0"/>
          </a:p>
        </p:txBody>
      </p:sp>
      <p:sp>
        <p:nvSpPr>
          <p:cNvPr id="5" name="Notes Placeholder 4"/>
          <p:cNvSpPr>
            <a:spLocks noGrp="1"/>
          </p:cNvSpPr>
          <p:nvPr>
            <p:ph type="body" sz="quarter" idx="3"/>
          </p:nvPr>
        </p:nvSpPr>
        <p:spPr>
          <a:xfrm>
            <a:off x="681828" y="4716768"/>
            <a:ext cx="5456245" cy="4469454"/>
          </a:xfrm>
          <a:prstGeom prst="rect">
            <a:avLst/>
          </a:prstGeom>
        </p:spPr>
        <p:txBody>
          <a:bodyPr vert="horz" lIns="92246" tIns="46122" rIns="92246" bIns="46122"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smtClean="0"/>
          </a:p>
        </p:txBody>
      </p:sp>
      <p:sp>
        <p:nvSpPr>
          <p:cNvPr id="6" name="Footer Placeholder 5"/>
          <p:cNvSpPr>
            <a:spLocks noGrp="1"/>
          </p:cNvSpPr>
          <p:nvPr>
            <p:ph type="ftr" sz="quarter" idx="4"/>
          </p:nvPr>
        </p:nvSpPr>
        <p:spPr>
          <a:xfrm>
            <a:off x="0" y="9433537"/>
            <a:ext cx="2956210" cy="496247"/>
          </a:xfrm>
          <a:prstGeom prst="rect">
            <a:avLst/>
          </a:prstGeom>
        </p:spPr>
        <p:txBody>
          <a:bodyPr vert="horz" lIns="92246" tIns="46122" rIns="92246" bIns="46122"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62068" y="9433537"/>
            <a:ext cx="2956209" cy="496247"/>
          </a:xfrm>
          <a:prstGeom prst="rect">
            <a:avLst/>
          </a:prstGeom>
        </p:spPr>
        <p:txBody>
          <a:bodyPr vert="horz" wrap="square" lIns="92246" tIns="46122" rIns="92246" bIns="46122" numCol="1" anchor="b" anchorCtr="0" compatLnSpc="1">
            <a:prstTxWarp prst="textNoShape">
              <a:avLst/>
            </a:prstTxWarp>
          </a:bodyPr>
          <a:lstStyle>
            <a:lvl1pPr algn="r">
              <a:defRPr sz="1200">
                <a:ea typeface="ＭＳ Ｐゴシック" charset="-128"/>
              </a:defRPr>
            </a:lvl1pPr>
          </a:lstStyle>
          <a:p>
            <a:pPr>
              <a:defRPr/>
            </a:pPr>
            <a:fld id="{8FF87093-8502-4E04-B366-BE6CECEAE16B}" type="slidenum">
              <a:rPr lang="en-US"/>
              <a:pPr>
                <a:defRPr/>
              </a:pPr>
              <a:t>‹#›</a:t>
            </a:fld>
            <a:endParaRPr lang="en-US"/>
          </a:p>
        </p:txBody>
      </p:sp>
    </p:spTree>
    <p:extLst>
      <p:ext uri="{BB962C8B-B14F-4D97-AF65-F5344CB8AC3E}">
        <p14:creationId xmlns:p14="http://schemas.microsoft.com/office/powerpoint/2010/main" val="20923568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1</a:t>
            </a:fld>
            <a:endParaRPr lang="en-US"/>
          </a:p>
        </p:txBody>
      </p:sp>
    </p:spTree>
    <p:extLst>
      <p:ext uri="{BB962C8B-B14F-4D97-AF65-F5344CB8AC3E}">
        <p14:creationId xmlns:p14="http://schemas.microsoft.com/office/powerpoint/2010/main" val="423306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z="1100">
              <a:solidFill>
                <a:schemeClr val="tx2"/>
              </a:solidFill>
              <a:latin typeface="Arial" charset="0"/>
              <a:ea typeface="ＭＳ Ｐゴシック" pitchFamily="34" charset="-128"/>
              <a:cs typeface="Arial" charset="0"/>
            </a:endParaRPr>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7809" indent="-291465">
              <a:defRPr sz="1200">
                <a:solidFill>
                  <a:schemeClr val="tx1"/>
                </a:solidFill>
                <a:latin typeface="Calibri" pitchFamily="34" charset="0"/>
                <a:ea typeface="ＭＳ Ｐゴシック" pitchFamily="34" charset="-128"/>
              </a:defRPr>
            </a:lvl2pPr>
            <a:lvl3pPr marL="1165860" indent="-233172">
              <a:defRPr sz="1200">
                <a:solidFill>
                  <a:schemeClr val="tx1"/>
                </a:solidFill>
                <a:latin typeface="Calibri" pitchFamily="34" charset="0"/>
                <a:ea typeface="ＭＳ Ｐゴシック" pitchFamily="34" charset="-128"/>
              </a:defRPr>
            </a:lvl3pPr>
            <a:lvl4pPr marL="1632204" indent="-233172">
              <a:defRPr sz="1200">
                <a:solidFill>
                  <a:schemeClr val="tx1"/>
                </a:solidFill>
                <a:latin typeface="Calibri" pitchFamily="34" charset="0"/>
                <a:ea typeface="ＭＳ Ｐゴシック" pitchFamily="34" charset="-128"/>
              </a:defRPr>
            </a:lvl4pPr>
            <a:lvl5pPr marL="2098548" indent="-233172">
              <a:defRPr sz="1200">
                <a:solidFill>
                  <a:schemeClr val="tx1"/>
                </a:solidFill>
                <a:latin typeface="Calibri" pitchFamily="34" charset="0"/>
                <a:ea typeface="ＭＳ Ｐゴシック"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E95FF3E1-D911-442F-9994-19C6E21138FC}" type="slidenum">
              <a:rPr lang="en-US" altLang="tr-TR" smtClean="0">
                <a:solidFill>
                  <a:srgbClr val="000066"/>
                </a:solidFill>
                <a:latin typeface="Times New Roman" pitchFamily="18" charset="0"/>
              </a:rPr>
              <a:pPr/>
              <a:t>27</a:t>
            </a:fld>
            <a:endParaRPr lang="en-US" altLang="tr-TR" smtClean="0">
              <a:solidFill>
                <a:srgbClr val="000066"/>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smtClean="0">
              <a:ea typeface="ＭＳ Ｐゴシック" pitchFamily="34" charset="-128"/>
            </a:endParaRPr>
          </a:p>
        </p:txBody>
      </p:sp>
      <p:sp>
        <p:nvSpPr>
          <p:cNvPr id="931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itchFamily="18" charset="0"/>
                <a:ea typeface="ＭＳ Ｐゴシック" pitchFamily="34" charset="-128"/>
              </a:defRPr>
            </a:lvl1pPr>
            <a:lvl2pPr marL="742880" indent="-285723" eaLnBrk="0" hangingPunct="0">
              <a:defRPr sz="3200" b="1">
                <a:solidFill>
                  <a:srgbClr val="000066"/>
                </a:solidFill>
                <a:latin typeface="Times New Roman" pitchFamily="18" charset="0"/>
                <a:ea typeface="ＭＳ Ｐゴシック" pitchFamily="34" charset="-128"/>
              </a:defRPr>
            </a:lvl2pPr>
            <a:lvl3pPr marL="1142893" indent="-228579" eaLnBrk="0" hangingPunct="0">
              <a:defRPr sz="3200" b="1">
                <a:solidFill>
                  <a:srgbClr val="000066"/>
                </a:solidFill>
                <a:latin typeface="Times New Roman" pitchFamily="18" charset="0"/>
                <a:ea typeface="ＭＳ Ｐゴシック" pitchFamily="34" charset="-128"/>
              </a:defRPr>
            </a:lvl3pPr>
            <a:lvl4pPr marL="1600050" indent="-228579" eaLnBrk="0" hangingPunct="0">
              <a:defRPr sz="3200" b="1">
                <a:solidFill>
                  <a:srgbClr val="000066"/>
                </a:solidFill>
                <a:latin typeface="Times New Roman" pitchFamily="18" charset="0"/>
                <a:ea typeface="ＭＳ Ｐゴシック" pitchFamily="34" charset="-128"/>
              </a:defRPr>
            </a:lvl4pPr>
            <a:lvl5pPr marL="2057206" indent="-228579" eaLnBrk="0" hangingPunct="0">
              <a:defRPr sz="3200" b="1">
                <a:solidFill>
                  <a:srgbClr val="000066"/>
                </a:solidFill>
                <a:latin typeface="Times New Roman" pitchFamily="18" charset="0"/>
                <a:ea typeface="ＭＳ Ｐゴシック" pitchFamily="34" charset="-128"/>
              </a:defRPr>
            </a:lvl5pPr>
            <a:lvl6pPr marL="2514363" indent="-228579"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6pPr>
            <a:lvl7pPr marL="2971521" indent="-228579"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7pPr>
            <a:lvl8pPr marL="3428678" indent="-228579"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8pPr>
            <a:lvl9pPr marL="3885835" indent="-228579"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9pPr>
          </a:lstStyle>
          <a:p>
            <a:pPr eaLnBrk="1" hangingPunct="1"/>
            <a:fld id="{2F8C492A-77AC-4289-ACD1-8CC30711E05E}" type="slidenum">
              <a:rPr lang="en-US" sz="1200"/>
              <a:pPr eaLnBrk="1" hangingPunct="1"/>
              <a:t>28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40</a:t>
            </a:fld>
            <a:endParaRPr lang="en-US"/>
          </a:p>
        </p:txBody>
      </p:sp>
    </p:spTree>
    <p:extLst>
      <p:ext uri="{BB962C8B-B14F-4D97-AF65-F5344CB8AC3E}">
        <p14:creationId xmlns:p14="http://schemas.microsoft.com/office/powerpoint/2010/main" val="291994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41</a:t>
            </a:fld>
            <a:endParaRPr lang="en-US"/>
          </a:p>
        </p:txBody>
      </p:sp>
    </p:spTree>
    <p:extLst>
      <p:ext uri="{BB962C8B-B14F-4D97-AF65-F5344CB8AC3E}">
        <p14:creationId xmlns:p14="http://schemas.microsoft.com/office/powerpoint/2010/main" val="379404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42</a:t>
            </a:fld>
            <a:endParaRPr lang="en-US"/>
          </a:p>
        </p:txBody>
      </p:sp>
    </p:spTree>
    <p:extLst>
      <p:ext uri="{BB962C8B-B14F-4D97-AF65-F5344CB8AC3E}">
        <p14:creationId xmlns:p14="http://schemas.microsoft.com/office/powerpoint/2010/main" val="151106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43</a:t>
            </a:fld>
            <a:endParaRPr lang="en-US"/>
          </a:p>
        </p:txBody>
      </p:sp>
    </p:spTree>
    <p:extLst>
      <p:ext uri="{BB962C8B-B14F-4D97-AF65-F5344CB8AC3E}">
        <p14:creationId xmlns:p14="http://schemas.microsoft.com/office/powerpoint/2010/main" val="118970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44</a:t>
            </a:fld>
            <a:endParaRPr lang="en-US"/>
          </a:p>
        </p:txBody>
      </p:sp>
    </p:spTree>
    <p:extLst>
      <p:ext uri="{BB962C8B-B14F-4D97-AF65-F5344CB8AC3E}">
        <p14:creationId xmlns:p14="http://schemas.microsoft.com/office/powerpoint/2010/main" val="161015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z="1100">
              <a:solidFill>
                <a:schemeClr val="tx2"/>
              </a:solidFill>
              <a:latin typeface="Arial" charset="0"/>
              <a:ea typeface="ＭＳ Ｐゴシック" pitchFamily="34" charset="-128"/>
              <a:cs typeface="Arial" charset="0"/>
            </a:endParaRPr>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7809" indent="-291465">
              <a:defRPr sz="1200">
                <a:solidFill>
                  <a:schemeClr val="tx1"/>
                </a:solidFill>
                <a:latin typeface="Calibri" pitchFamily="34" charset="0"/>
                <a:ea typeface="ＭＳ Ｐゴシック" pitchFamily="34" charset="-128"/>
              </a:defRPr>
            </a:lvl2pPr>
            <a:lvl3pPr marL="1165860" indent="-233172">
              <a:defRPr sz="1200">
                <a:solidFill>
                  <a:schemeClr val="tx1"/>
                </a:solidFill>
                <a:latin typeface="Calibri" pitchFamily="34" charset="0"/>
                <a:ea typeface="ＭＳ Ｐゴシック" pitchFamily="34" charset="-128"/>
              </a:defRPr>
            </a:lvl3pPr>
            <a:lvl4pPr marL="1632204" indent="-233172">
              <a:defRPr sz="1200">
                <a:solidFill>
                  <a:schemeClr val="tx1"/>
                </a:solidFill>
                <a:latin typeface="Calibri" pitchFamily="34" charset="0"/>
                <a:ea typeface="ＭＳ Ｐゴシック" pitchFamily="34" charset="-128"/>
              </a:defRPr>
            </a:lvl4pPr>
            <a:lvl5pPr marL="2098548" indent="-233172">
              <a:defRPr sz="1200">
                <a:solidFill>
                  <a:schemeClr val="tx1"/>
                </a:solidFill>
                <a:latin typeface="Calibri" pitchFamily="34" charset="0"/>
                <a:ea typeface="ＭＳ Ｐゴシック"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E95FF3E1-D911-442F-9994-19C6E21138FC}" type="slidenum">
              <a:rPr lang="en-US" altLang="tr-TR" smtClean="0">
                <a:solidFill>
                  <a:srgbClr val="000066"/>
                </a:solidFill>
                <a:latin typeface="Times New Roman" pitchFamily="18" charset="0"/>
              </a:rPr>
              <a:pPr/>
              <a:t>4</a:t>
            </a:fld>
            <a:endParaRPr lang="en-US" altLang="tr-TR" smtClean="0">
              <a:solidFill>
                <a:srgbClr val="000066"/>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z="1100">
              <a:solidFill>
                <a:schemeClr val="tx2"/>
              </a:solidFill>
              <a:latin typeface="Arial" charset="0"/>
              <a:ea typeface="ＭＳ Ｐゴシック" pitchFamily="34" charset="-128"/>
              <a:cs typeface="Arial" charset="0"/>
            </a:endParaRPr>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7809" indent="-291465">
              <a:defRPr sz="1200">
                <a:solidFill>
                  <a:schemeClr val="tx1"/>
                </a:solidFill>
                <a:latin typeface="Calibri" pitchFamily="34" charset="0"/>
                <a:ea typeface="ＭＳ Ｐゴシック" pitchFamily="34" charset="-128"/>
              </a:defRPr>
            </a:lvl2pPr>
            <a:lvl3pPr marL="1165860" indent="-233172">
              <a:defRPr sz="1200">
                <a:solidFill>
                  <a:schemeClr val="tx1"/>
                </a:solidFill>
                <a:latin typeface="Calibri" pitchFamily="34" charset="0"/>
                <a:ea typeface="ＭＳ Ｐゴシック" pitchFamily="34" charset="-128"/>
              </a:defRPr>
            </a:lvl3pPr>
            <a:lvl4pPr marL="1632204" indent="-233172">
              <a:defRPr sz="1200">
                <a:solidFill>
                  <a:schemeClr val="tx1"/>
                </a:solidFill>
                <a:latin typeface="Calibri" pitchFamily="34" charset="0"/>
                <a:ea typeface="ＭＳ Ｐゴシック" pitchFamily="34" charset="-128"/>
              </a:defRPr>
            </a:lvl4pPr>
            <a:lvl5pPr marL="2098548" indent="-233172">
              <a:defRPr sz="1200">
                <a:solidFill>
                  <a:schemeClr val="tx1"/>
                </a:solidFill>
                <a:latin typeface="Calibri" pitchFamily="34" charset="0"/>
                <a:ea typeface="ＭＳ Ｐゴシック"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E95FF3E1-D911-442F-9994-19C6E21138FC}" type="slidenum">
              <a:rPr lang="en-US" altLang="tr-TR" smtClean="0">
                <a:solidFill>
                  <a:srgbClr val="000066"/>
                </a:solidFill>
                <a:latin typeface="Times New Roman" pitchFamily="18" charset="0"/>
              </a:rPr>
              <a:pPr/>
              <a:t>5</a:t>
            </a:fld>
            <a:endParaRPr lang="en-US" altLang="tr-TR" smtClean="0">
              <a:solidFill>
                <a:srgbClr val="000066"/>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tr-TR" altLang="tr-TR" sz="1000" b="1">
              <a:latin typeface="Nimbus Sans Nov T OT" pitchFamily="50" charset="0"/>
              <a:ea typeface="Arial Unicode MS" pitchFamily="34" charset="-128"/>
              <a:cs typeface="Arial" pitchFamily="34" charset="0"/>
            </a:endParaRPr>
          </a:p>
        </p:txBody>
      </p:sp>
      <p:sp>
        <p:nvSpPr>
          <p:cNvPr id="880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57809" indent="-291465">
              <a:defRPr sz="1200">
                <a:solidFill>
                  <a:schemeClr val="tx1"/>
                </a:solidFill>
                <a:latin typeface="Calibri" pitchFamily="34" charset="0"/>
                <a:ea typeface="MS PGothic" pitchFamily="34" charset="-128"/>
              </a:defRPr>
            </a:lvl2pPr>
            <a:lvl3pPr marL="1165860" indent="-233172">
              <a:defRPr sz="1200">
                <a:solidFill>
                  <a:schemeClr val="tx1"/>
                </a:solidFill>
                <a:latin typeface="Calibri" pitchFamily="34" charset="0"/>
                <a:ea typeface="MS PGothic" pitchFamily="34" charset="-128"/>
              </a:defRPr>
            </a:lvl3pPr>
            <a:lvl4pPr marL="1632204" indent="-233172">
              <a:defRPr sz="1200">
                <a:solidFill>
                  <a:schemeClr val="tx1"/>
                </a:solidFill>
                <a:latin typeface="Calibri" pitchFamily="34" charset="0"/>
                <a:ea typeface="MS PGothic" pitchFamily="34" charset="-128"/>
              </a:defRPr>
            </a:lvl4pPr>
            <a:lvl5pPr marL="2098548" indent="-233172">
              <a:defRPr sz="1200">
                <a:solidFill>
                  <a:schemeClr val="tx1"/>
                </a:solidFill>
                <a:latin typeface="Calibri" pitchFamily="34" charset="0"/>
                <a:ea typeface="MS PGothic"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CB94C55D-8A29-4894-B1DA-5D9ACD63E0C1}" type="slidenum">
              <a:rPr lang="en-US" altLang="tr-TR" smtClean="0">
                <a:solidFill>
                  <a:srgbClr val="000066"/>
                </a:solidFill>
                <a:latin typeface="Times New Roman" pitchFamily="18" charset="0"/>
              </a:rPr>
              <a:pPr/>
              <a:t>19</a:t>
            </a:fld>
            <a:endParaRPr lang="en-US" altLang="tr-TR" smtClean="0">
              <a:solidFill>
                <a:srgbClr val="000066"/>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z="1100">
              <a:solidFill>
                <a:schemeClr val="tx2"/>
              </a:solidFill>
              <a:latin typeface="Arial" charset="0"/>
              <a:ea typeface="ＭＳ Ｐゴシック" pitchFamily="34" charset="-128"/>
              <a:cs typeface="Arial" charset="0"/>
            </a:endParaRPr>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7809" indent="-291465">
              <a:defRPr sz="1200">
                <a:solidFill>
                  <a:schemeClr val="tx1"/>
                </a:solidFill>
                <a:latin typeface="Calibri" pitchFamily="34" charset="0"/>
                <a:ea typeface="ＭＳ Ｐゴシック" pitchFamily="34" charset="-128"/>
              </a:defRPr>
            </a:lvl2pPr>
            <a:lvl3pPr marL="1165860" indent="-233172">
              <a:defRPr sz="1200">
                <a:solidFill>
                  <a:schemeClr val="tx1"/>
                </a:solidFill>
                <a:latin typeface="Calibri" pitchFamily="34" charset="0"/>
                <a:ea typeface="ＭＳ Ｐゴシック" pitchFamily="34" charset="-128"/>
              </a:defRPr>
            </a:lvl3pPr>
            <a:lvl4pPr marL="1632204" indent="-233172">
              <a:defRPr sz="1200">
                <a:solidFill>
                  <a:schemeClr val="tx1"/>
                </a:solidFill>
                <a:latin typeface="Calibri" pitchFamily="34" charset="0"/>
                <a:ea typeface="ＭＳ Ｐゴシック" pitchFamily="34" charset="-128"/>
              </a:defRPr>
            </a:lvl4pPr>
            <a:lvl5pPr marL="2098548" indent="-233172">
              <a:defRPr sz="1200">
                <a:solidFill>
                  <a:schemeClr val="tx1"/>
                </a:solidFill>
                <a:latin typeface="Calibri" pitchFamily="34" charset="0"/>
                <a:ea typeface="ＭＳ Ｐゴシック"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E95FF3E1-D911-442F-9994-19C6E21138FC}" type="slidenum">
              <a:rPr lang="en-US" altLang="tr-TR" smtClean="0">
                <a:solidFill>
                  <a:srgbClr val="000066"/>
                </a:solidFill>
                <a:latin typeface="Times New Roman" pitchFamily="18" charset="0"/>
              </a:rPr>
              <a:pPr/>
              <a:t>22</a:t>
            </a:fld>
            <a:endParaRPr lang="en-US" altLang="tr-TR" smtClean="0">
              <a:solidFill>
                <a:srgbClr val="000066"/>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23</a:t>
            </a:fld>
            <a:endParaRPr lang="en-US"/>
          </a:p>
        </p:txBody>
      </p:sp>
    </p:spTree>
    <p:extLst>
      <p:ext uri="{BB962C8B-B14F-4D97-AF65-F5344CB8AC3E}">
        <p14:creationId xmlns:p14="http://schemas.microsoft.com/office/powerpoint/2010/main" val="129435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z="1100">
              <a:solidFill>
                <a:schemeClr val="tx2"/>
              </a:solidFill>
              <a:latin typeface="Arial" charset="0"/>
              <a:ea typeface="ＭＳ Ｐゴシック" pitchFamily="34" charset="-128"/>
              <a:cs typeface="Arial" charset="0"/>
            </a:endParaRPr>
          </a:p>
        </p:txBody>
      </p:sp>
      <p:sp>
        <p:nvSpPr>
          <p:cNvPr id="757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57809" indent="-291465">
              <a:defRPr sz="1200">
                <a:solidFill>
                  <a:schemeClr val="tx1"/>
                </a:solidFill>
                <a:latin typeface="Calibri" pitchFamily="34" charset="0"/>
                <a:ea typeface="ＭＳ Ｐゴシック" pitchFamily="34" charset="-128"/>
              </a:defRPr>
            </a:lvl2pPr>
            <a:lvl3pPr marL="1165860" indent="-233172">
              <a:defRPr sz="1200">
                <a:solidFill>
                  <a:schemeClr val="tx1"/>
                </a:solidFill>
                <a:latin typeface="Calibri" pitchFamily="34" charset="0"/>
                <a:ea typeface="ＭＳ Ｐゴシック" pitchFamily="34" charset="-128"/>
              </a:defRPr>
            </a:lvl3pPr>
            <a:lvl4pPr marL="1632204" indent="-233172">
              <a:defRPr sz="1200">
                <a:solidFill>
                  <a:schemeClr val="tx1"/>
                </a:solidFill>
                <a:latin typeface="Calibri" pitchFamily="34" charset="0"/>
                <a:ea typeface="ＭＳ Ｐゴシック" pitchFamily="34" charset="-128"/>
              </a:defRPr>
            </a:lvl4pPr>
            <a:lvl5pPr marL="2098548" indent="-233172">
              <a:defRPr sz="1200">
                <a:solidFill>
                  <a:schemeClr val="tx1"/>
                </a:solidFill>
                <a:latin typeface="Calibri" pitchFamily="34" charset="0"/>
                <a:ea typeface="ＭＳ Ｐゴシック" pitchFamily="34" charset="-128"/>
              </a:defRPr>
            </a:lvl5pPr>
            <a:lvl6pPr marL="2564892"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31236"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7580"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3924" indent="-2331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E95FF3E1-D911-442F-9994-19C6E21138FC}" type="slidenum">
              <a:rPr lang="en-US" altLang="tr-TR" smtClean="0">
                <a:solidFill>
                  <a:srgbClr val="000066"/>
                </a:solidFill>
                <a:latin typeface="Times New Roman" pitchFamily="18" charset="0"/>
              </a:rPr>
              <a:pPr/>
              <a:t>24</a:t>
            </a:fld>
            <a:endParaRPr lang="en-US" altLang="tr-TR" smtClean="0">
              <a:solidFill>
                <a:srgbClr val="000066"/>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6259" name="Not Yer Tutucusu 2"/>
          <p:cNvSpPr>
            <a:spLocks noGrp="1"/>
          </p:cNvSpPr>
          <p:nvPr>
            <p:ph type="body" idx="1"/>
          </p:nvPr>
        </p:nvSpPr>
        <p:spPr bwMode="auto">
          <a:noFill/>
        </p:spPr>
        <p:txBody>
          <a:bodyPr wrap="square" numCol="1" anchor="t" anchorCtr="0" compatLnSpc="1">
            <a:prstTxWarp prst="textNoShape">
              <a:avLst/>
            </a:prstTxWarp>
          </a:bodyPr>
          <a:lstStyle/>
          <a:p>
            <a:pPr algn="just">
              <a:lnSpc>
                <a:spcPct val="90000"/>
              </a:lnSpc>
            </a:pPr>
            <a:endParaRPr lang="tr-TR" sz="1100" b="1">
              <a:solidFill>
                <a:schemeClr val="tx2"/>
              </a:solidFill>
              <a:latin typeface="Arial" charset="0"/>
              <a:ea typeface="ＭＳ Ｐゴシック" pitchFamily="34" charset="-128"/>
              <a:cs typeface="Arial" charset="0"/>
            </a:endParaRPr>
          </a:p>
        </p:txBody>
      </p:sp>
      <p:sp>
        <p:nvSpPr>
          <p:cNvPr id="96260" name="Slayt Numarası Yer Tutucusu 3"/>
          <p:cNvSpPr>
            <a:spLocks noGrp="1"/>
          </p:cNvSpPr>
          <p:nvPr>
            <p:ph type="sldNum" sz="quarter" idx="5"/>
          </p:nvPr>
        </p:nvSpPr>
        <p:spPr bwMode="auto">
          <a:noFill/>
          <a:ln>
            <a:miter lim="800000"/>
            <a:headEnd/>
            <a:tailEnd/>
          </a:ln>
        </p:spPr>
        <p:txBody>
          <a:bodyPr/>
          <a:lstStyle/>
          <a:p>
            <a:fld id="{28F5E250-8AC9-46F6-B1BE-AEFAE7746768}"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1 Slayt Görüntüsü Yer Tutucusu"/>
          <p:cNvSpPr>
            <a:spLocks noGrp="1" noRot="1" noChangeAspect="1" noTextEdit="1"/>
          </p:cNvSpPr>
          <p:nvPr>
            <p:ph type="sldImg"/>
          </p:nvPr>
        </p:nvSpPr>
        <p:spPr>
          <a:xfrm>
            <a:off x="927100" y="744538"/>
            <a:ext cx="4965700" cy="3724275"/>
          </a:xfrm>
          <a:ln/>
        </p:spPr>
      </p:sp>
      <p:sp>
        <p:nvSpPr>
          <p:cNvPr id="517123" name="2 Not Yer Tutucusu"/>
          <p:cNvSpPr>
            <a:spLocks noGrp="1"/>
          </p:cNvSpPr>
          <p:nvPr>
            <p:ph type="body" idx="1"/>
          </p:nvPr>
        </p:nvSpPr>
        <p:spPr>
          <a:xfrm>
            <a:off x="680569" y="4717531"/>
            <a:ext cx="5458766" cy="4469363"/>
          </a:xfrm>
          <a:noFill/>
          <a:ln/>
        </p:spPr>
        <p:txBody>
          <a:bodyPr lIns="91424" tIns="45713" rIns="91424" bIns="45713"/>
          <a:lstStyle/>
          <a:p>
            <a:endParaRPr lang="tr-TR" smtClean="0"/>
          </a:p>
        </p:txBody>
      </p:sp>
      <p:sp>
        <p:nvSpPr>
          <p:cNvPr id="517124" name="3 Slayt Numarası Yer Tutucusu"/>
          <p:cNvSpPr txBox="1">
            <a:spLocks noGrp="1"/>
          </p:cNvSpPr>
          <p:nvPr/>
        </p:nvSpPr>
        <p:spPr bwMode="auto">
          <a:xfrm>
            <a:off x="3862873" y="9432745"/>
            <a:ext cx="2954658" cy="496338"/>
          </a:xfrm>
          <a:prstGeom prst="rect">
            <a:avLst/>
          </a:prstGeom>
          <a:noFill/>
          <a:ln w="9525">
            <a:noFill/>
            <a:miter lim="800000"/>
            <a:headEnd/>
            <a:tailEnd/>
          </a:ln>
        </p:spPr>
        <p:txBody>
          <a:bodyPr lIns="91424" tIns="45713" rIns="91424" bIns="45713" anchor="b"/>
          <a:lstStyle/>
          <a:p>
            <a:pPr algn="r" defTabSz="913627"/>
            <a:fld id="{D3BE0215-9E17-48F6-ACE1-E71F27CA2317}" type="slidenum">
              <a:rPr lang="tr-TR" sz="1200"/>
              <a:pPr algn="r" defTabSz="913627"/>
              <a:t>26</a:t>
            </a:fld>
            <a:endParaRPr lang="tr-T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F2F80E-825B-489E-ABED-924A123527D2}" type="slidenum">
              <a:rPr lang="en-US"/>
              <a:pPr>
                <a:defRPr/>
              </a:pPr>
              <a:t>‹#›</a:t>
            </a:fld>
            <a:endParaRPr lang="en-US"/>
          </a:p>
        </p:txBody>
      </p:sp>
    </p:spTree>
    <p:extLst>
      <p:ext uri="{BB962C8B-B14F-4D97-AF65-F5344CB8AC3E}">
        <p14:creationId xmlns:p14="http://schemas.microsoft.com/office/powerpoint/2010/main" val="99494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13E3E6-9579-4D06-A0F5-E4090563429E}" type="slidenum">
              <a:rPr lang="en-US"/>
              <a:pPr>
                <a:defRPr/>
              </a:pPr>
              <a:t>‹#›</a:t>
            </a:fld>
            <a:endParaRPr lang="en-US"/>
          </a:p>
        </p:txBody>
      </p:sp>
    </p:spTree>
    <p:extLst>
      <p:ext uri="{BB962C8B-B14F-4D97-AF65-F5344CB8AC3E}">
        <p14:creationId xmlns:p14="http://schemas.microsoft.com/office/powerpoint/2010/main" val="306452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437C1-039C-408D-89BF-7AA17901349C}" type="slidenum">
              <a:rPr lang="en-US"/>
              <a:pPr>
                <a:defRPr/>
              </a:pPr>
              <a:t>‹#›</a:t>
            </a:fld>
            <a:endParaRPr lang="en-US"/>
          </a:p>
        </p:txBody>
      </p:sp>
    </p:spTree>
    <p:extLst>
      <p:ext uri="{BB962C8B-B14F-4D97-AF65-F5344CB8AC3E}">
        <p14:creationId xmlns:p14="http://schemas.microsoft.com/office/powerpoint/2010/main" val="16079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656CA31-0927-4CCD-9F5B-2E07A6939462}" type="slidenum">
              <a:rPr lang="en-US"/>
              <a:pPr>
                <a:defRPr/>
              </a:pPr>
              <a:t>‹#›</a:t>
            </a:fld>
            <a:endParaRPr lang="en-US"/>
          </a:p>
        </p:txBody>
      </p:sp>
    </p:spTree>
    <p:extLst>
      <p:ext uri="{BB962C8B-B14F-4D97-AF65-F5344CB8AC3E}">
        <p14:creationId xmlns:p14="http://schemas.microsoft.com/office/powerpoint/2010/main" val="270532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320B059-5879-4645-B5F9-B2DBB19AF88F}" type="slidenum">
              <a:rPr lang="en-US"/>
              <a:pPr>
                <a:defRPr/>
              </a:pPr>
              <a:t>‹#›</a:t>
            </a:fld>
            <a:endParaRPr lang="en-US"/>
          </a:p>
        </p:txBody>
      </p:sp>
    </p:spTree>
    <p:extLst>
      <p:ext uri="{BB962C8B-B14F-4D97-AF65-F5344CB8AC3E}">
        <p14:creationId xmlns:p14="http://schemas.microsoft.com/office/powerpoint/2010/main" val="25666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70C98A4-8D50-4E77-9CFF-BD025E2AC8B9}" type="slidenum">
              <a:rPr lang="en-US"/>
              <a:pPr>
                <a:defRPr/>
              </a:pPr>
              <a:t>‹#›</a:t>
            </a:fld>
            <a:endParaRPr lang="en-US"/>
          </a:p>
        </p:txBody>
      </p:sp>
    </p:spTree>
    <p:extLst>
      <p:ext uri="{BB962C8B-B14F-4D97-AF65-F5344CB8AC3E}">
        <p14:creationId xmlns:p14="http://schemas.microsoft.com/office/powerpoint/2010/main" val="389821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55058BC-4DA6-4FA0-88CB-027CD729BFC8}" type="slidenum">
              <a:rPr lang="en-US"/>
              <a:pPr>
                <a:defRPr/>
              </a:pPr>
              <a:t>‹#›</a:t>
            </a:fld>
            <a:endParaRPr lang="en-US"/>
          </a:p>
        </p:txBody>
      </p:sp>
    </p:spTree>
    <p:extLst>
      <p:ext uri="{BB962C8B-B14F-4D97-AF65-F5344CB8AC3E}">
        <p14:creationId xmlns:p14="http://schemas.microsoft.com/office/powerpoint/2010/main" val="250559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CFDF160-99E6-4D94-BDA1-591EADDC84B6}" type="slidenum">
              <a:rPr lang="en-US"/>
              <a:pPr>
                <a:defRPr/>
              </a:pPr>
              <a:t>‹#›</a:t>
            </a:fld>
            <a:endParaRPr lang="en-US"/>
          </a:p>
        </p:txBody>
      </p:sp>
    </p:spTree>
    <p:extLst>
      <p:ext uri="{BB962C8B-B14F-4D97-AF65-F5344CB8AC3E}">
        <p14:creationId xmlns:p14="http://schemas.microsoft.com/office/powerpoint/2010/main" val="355137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A489FFD-9421-4448-A01A-45548497DF14}" type="slidenum">
              <a:rPr lang="en-US"/>
              <a:pPr>
                <a:defRPr/>
              </a:pPr>
              <a:t>‹#›</a:t>
            </a:fld>
            <a:endParaRPr lang="en-US"/>
          </a:p>
        </p:txBody>
      </p:sp>
    </p:spTree>
    <p:extLst>
      <p:ext uri="{BB962C8B-B14F-4D97-AF65-F5344CB8AC3E}">
        <p14:creationId xmlns:p14="http://schemas.microsoft.com/office/powerpoint/2010/main" val="42896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BBD250-5ED0-4170-AD1A-B93F11DBC0E9}" type="slidenum">
              <a:rPr lang="en-US"/>
              <a:pPr>
                <a:defRPr/>
              </a:pPr>
              <a:t>‹#›</a:t>
            </a:fld>
            <a:endParaRPr lang="en-US"/>
          </a:p>
        </p:txBody>
      </p:sp>
    </p:spTree>
    <p:extLst>
      <p:ext uri="{BB962C8B-B14F-4D97-AF65-F5344CB8AC3E}">
        <p14:creationId xmlns:p14="http://schemas.microsoft.com/office/powerpoint/2010/main" val="200976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8CAD860-0A7D-4596-BA1A-A94E57FD70A6}" type="slidenum">
              <a:rPr lang="en-US"/>
              <a:pPr>
                <a:defRPr/>
              </a:pPr>
              <a:t>‹#›</a:t>
            </a:fld>
            <a:endParaRPr lang="en-US"/>
          </a:p>
        </p:txBody>
      </p:sp>
    </p:spTree>
    <p:extLst>
      <p:ext uri="{BB962C8B-B14F-4D97-AF65-F5344CB8AC3E}">
        <p14:creationId xmlns:p14="http://schemas.microsoft.com/office/powerpoint/2010/main" val="341045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18A83-B22E-46A4-BFDD-54B7F3411700}" type="slidenum">
              <a:rPr lang="en-US"/>
              <a:pPr>
                <a:defRPr/>
              </a:pPr>
              <a:t>‹#›</a:t>
            </a:fld>
            <a:endParaRPr lang="en-US"/>
          </a:p>
        </p:txBody>
      </p:sp>
    </p:spTree>
    <p:extLst>
      <p:ext uri="{BB962C8B-B14F-4D97-AF65-F5344CB8AC3E}">
        <p14:creationId xmlns:p14="http://schemas.microsoft.com/office/powerpoint/2010/main" val="3933453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2B54A-9F4C-49C3-B123-B08FB2B2DB8B}" type="slidenum">
              <a:rPr lang="en-US"/>
              <a:pPr>
                <a:defRPr/>
              </a:pPr>
              <a:t>‹#›</a:t>
            </a:fld>
            <a:endParaRPr lang="en-US"/>
          </a:p>
        </p:txBody>
      </p:sp>
    </p:spTree>
    <p:extLst>
      <p:ext uri="{BB962C8B-B14F-4D97-AF65-F5344CB8AC3E}">
        <p14:creationId xmlns:p14="http://schemas.microsoft.com/office/powerpoint/2010/main" val="94327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3CCDC-58C7-41CE-A166-27160D953D42}" type="slidenum">
              <a:rPr lang="en-US"/>
              <a:pPr>
                <a:defRPr/>
              </a:pPr>
              <a:t>‹#›</a:t>
            </a:fld>
            <a:endParaRPr lang="en-US"/>
          </a:p>
        </p:txBody>
      </p:sp>
    </p:spTree>
    <p:extLst>
      <p:ext uri="{BB962C8B-B14F-4D97-AF65-F5344CB8AC3E}">
        <p14:creationId xmlns:p14="http://schemas.microsoft.com/office/powerpoint/2010/main" val="270873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5"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6"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7"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8"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Tree>
    <p:extLst>
      <p:ext uri="{BB962C8B-B14F-4D97-AF65-F5344CB8AC3E}">
        <p14:creationId xmlns:p14="http://schemas.microsoft.com/office/powerpoint/2010/main" val="4096628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2 Marcador de contenido"/>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Rectangle 5"/>
          <p:cNvSpPr>
            <a:spLocks noGrp="1" noChangeArrowheads="1"/>
          </p:cNvSpPr>
          <p:nvPr>
            <p:ph type="ftr" sz="quarter" idx="10"/>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vl1pPr>
          </a:lstStyle>
          <a:p>
            <a:pPr>
              <a:defRPr/>
            </a:pPr>
            <a:fld id="{94BBB6A5-17EA-4C88-9847-949075302D3F}" type="slidenum">
              <a:rPr lang="es-ES"/>
              <a:pPr>
                <a:defRPr/>
              </a:pPr>
              <a:t>‹#›</a:t>
            </a:fld>
            <a:endParaRPr lang="es-ES"/>
          </a:p>
        </p:txBody>
      </p:sp>
    </p:spTree>
    <p:extLst>
      <p:ext uri="{BB962C8B-B14F-4D97-AF65-F5344CB8AC3E}">
        <p14:creationId xmlns:p14="http://schemas.microsoft.com/office/powerpoint/2010/main" val="129941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18853"/>
            <a:ext cx="7772400" cy="1362075"/>
          </a:xfrm>
        </p:spPr>
        <p:txBody>
          <a:bodyPr anchor="t"/>
          <a:lstStyle>
            <a:lvl1pPr algn="ctr">
              <a:defRPr sz="3200" b="1" u="none" cap="none" spc="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
        <p:nvSpPr>
          <p:cNvPr id="3" name="2 Marcador de texto"/>
          <p:cNvSpPr>
            <a:spLocks noGrp="1"/>
          </p:cNvSpPr>
          <p:nvPr>
            <p:ph type="body" idx="1"/>
          </p:nvPr>
        </p:nvSpPr>
        <p:spPr>
          <a:xfrm>
            <a:off x="683568" y="314096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7"/>
          <p:cNvSpPr>
            <a:spLocks noGrp="1" noChangeArrowheads="1"/>
          </p:cNvSpPr>
          <p:nvPr>
            <p:ph type="sldNum" sz="quarter" idx="10"/>
          </p:nvPr>
        </p:nvSpPr>
        <p:spPr/>
        <p:txBody>
          <a:bodyPr/>
          <a:lstStyle>
            <a:lvl1pPr>
              <a:defRPr/>
            </a:lvl1pPr>
          </a:lstStyle>
          <a:p>
            <a:pPr>
              <a:defRPr/>
            </a:pPr>
            <a:fld id="{9304BC16-ACEE-42C4-B3E8-F33971632B2F}" type="slidenum">
              <a:rPr lang="es-ES"/>
              <a:pPr>
                <a:defRPr/>
              </a:pPr>
              <a:t>‹#›</a:t>
            </a:fld>
            <a:endParaRPr lang="es-ES"/>
          </a:p>
        </p:txBody>
      </p:sp>
      <p:sp>
        <p:nvSpPr>
          <p:cNvPr id="5"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2580524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li Düzen">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5334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lgn="ct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contenido"/>
          <p:cNvSpPr>
            <a:spLocks noGrp="1"/>
          </p:cNvSpPr>
          <p:nvPr>
            <p:ph sz="half" idx="2"/>
          </p:nvPr>
        </p:nvSpPr>
        <p:spPr>
          <a:xfrm>
            <a:off x="44958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EA6F6730-166C-4E11-BCB8-9668CCA4CCC8}"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3015649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227687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3 Marcador de contenido"/>
          <p:cNvSpPr>
            <a:spLocks noGrp="1"/>
          </p:cNvSpPr>
          <p:nvPr>
            <p:ph sz="half" idx="2"/>
          </p:nvPr>
        </p:nvSpPr>
        <p:spPr>
          <a:xfrm>
            <a:off x="467544" y="2924944"/>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5" name="4 Marcador de texto"/>
          <p:cNvSpPr>
            <a:spLocks noGrp="1"/>
          </p:cNvSpPr>
          <p:nvPr>
            <p:ph type="body" sz="quarter" idx="3"/>
          </p:nvPr>
        </p:nvSpPr>
        <p:spPr>
          <a:xfrm>
            <a:off x="4644008" y="227687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5 Marcador de contenido"/>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10" name="1 Título"/>
          <p:cNvSpPr>
            <a:spLocks noGrp="1"/>
          </p:cNvSpPr>
          <p:nvPr>
            <p:ph type="title"/>
          </p:nvPr>
        </p:nvSpPr>
        <p:spPr>
          <a:xfrm>
            <a:off x="468312" y="129046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7" name="Rectangle 7"/>
          <p:cNvSpPr>
            <a:spLocks noGrp="1" noChangeArrowheads="1"/>
          </p:cNvSpPr>
          <p:nvPr>
            <p:ph type="sldNum" sz="quarter" idx="10"/>
          </p:nvPr>
        </p:nvSpPr>
        <p:spPr/>
        <p:txBody>
          <a:bodyPr/>
          <a:lstStyle>
            <a:lvl1pPr>
              <a:defRPr/>
            </a:lvl1pPr>
          </a:lstStyle>
          <a:p>
            <a:pPr>
              <a:defRPr/>
            </a:pPr>
            <a:fld id="{66C2F5EF-0251-42C3-9C6C-16DE679573AD}" type="slidenum">
              <a:rPr lang="es-ES"/>
              <a:pPr>
                <a:defRPr/>
              </a:pPr>
              <a:t>‹#›</a:t>
            </a:fld>
            <a:endParaRPr lang="es-ES"/>
          </a:p>
        </p:txBody>
      </p:sp>
      <p:sp>
        <p:nvSpPr>
          <p:cNvPr id="8"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250965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dece Başlık">
    <p:spTree>
      <p:nvGrpSpPr>
        <p:cNvPr id="1" name=""/>
        <p:cNvGrpSpPr/>
        <p:nvPr/>
      </p:nvGrpSpPr>
      <p:grpSpPr>
        <a:xfrm>
          <a:off x="0" y="0"/>
          <a:ext cx="0" cy="0"/>
          <a:chOff x="0" y="0"/>
          <a:chExt cx="0" cy="0"/>
        </a:xfrm>
      </p:grpSpPr>
      <p:sp>
        <p:nvSpPr>
          <p:cNvPr id="6"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Rectangle 7"/>
          <p:cNvSpPr>
            <a:spLocks noGrp="1" noChangeArrowheads="1"/>
          </p:cNvSpPr>
          <p:nvPr>
            <p:ph type="sldNum" sz="quarter" idx="10"/>
          </p:nvPr>
        </p:nvSpPr>
        <p:spPr/>
        <p:txBody>
          <a:bodyPr/>
          <a:lstStyle>
            <a:lvl1pPr>
              <a:defRPr/>
            </a:lvl1pPr>
          </a:lstStyle>
          <a:p>
            <a:pPr>
              <a:defRPr/>
            </a:pPr>
            <a:fld id="{2FCCB4EE-A79A-41DB-A92A-23C3866A22F5}" type="slidenum">
              <a:rPr lang="es-ES"/>
              <a:pPr>
                <a:defRPr/>
              </a:pPr>
              <a:t>‹#›</a:t>
            </a:fld>
            <a:endParaRPr lang="es-ES"/>
          </a:p>
        </p:txBody>
      </p:sp>
      <p:sp>
        <p:nvSpPr>
          <p:cNvPr id="4"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1488606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Slayt">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5E95F67D-92CB-4993-8D26-A69F8DBE5843}" type="slidenum">
              <a:rPr lang="es-ES"/>
              <a:pPr>
                <a:defRPr/>
              </a:pPr>
              <a:t>‹#›</a:t>
            </a:fld>
            <a:endParaRPr lang="es-ES"/>
          </a:p>
        </p:txBody>
      </p:sp>
      <p:sp>
        <p:nvSpPr>
          <p:cNvPr id="3"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1826914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şlık ile İçerik">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2316013"/>
            <a:ext cx="5111750" cy="3777283"/>
          </a:xfrm>
        </p:spPr>
        <p:txBody>
          <a:bodyPr/>
          <a:lstStyle>
            <a:lvl1pPr>
              <a:defRPr sz="3200">
                <a:solidFill>
                  <a:srgbClr val="3D4E84"/>
                </a:solidFill>
              </a:defRPr>
            </a:lvl1pPr>
            <a:lvl2pPr>
              <a:defRPr sz="2800">
                <a:solidFill>
                  <a:srgbClr val="3D4E84"/>
                </a:solidFill>
              </a:defRPr>
            </a:lvl2pPr>
            <a:lvl3pPr>
              <a:defRPr sz="2400">
                <a:solidFill>
                  <a:srgbClr val="3D4E84"/>
                </a:solidFill>
              </a:defRPr>
            </a:lvl3pPr>
            <a:lvl4pPr>
              <a:defRPr sz="2000">
                <a:solidFill>
                  <a:srgbClr val="3D4E84"/>
                </a:solidFill>
              </a:defRPr>
            </a:lvl4pPr>
            <a:lvl5pPr>
              <a:defRPr sz="2000">
                <a:solidFill>
                  <a:srgbClr val="3D4E84"/>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texto"/>
          <p:cNvSpPr>
            <a:spLocks noGrp="1"/>
          </p:cNvSpPr>
          <p:nvPr>
            <p:ph type="body" sz="half" idx="2"/>
          </p:nvPr>
        </p:nvSpPr>
        <p:spPr>
          <a:xfrm>
            <a:off x="457200" y="2316013"/>
            <a:ext cx="3008313" cy="3777283"/>
          </a:xfrm>
        </p:spPr>
        <p:txBody>
          <a:bodyPr/>
          <a:lstStyle>
            <a:lvl1pPr marL="0" indent="0">
              <a:buNone/>
              <a:defRPr sz="1400">
                <a:solidFill>
                  <a:srgbClr val="3D4E8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2" y="130812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7FAEF1BA-5B16-4247-93FE-11EBC95DFFEB}"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412208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C6FE7-C124-4287-80D0-D8DCE2415CBF}" type="slidenum">
              <a:rPr lang="en-US"/>
              <a:pPr>
                <a:defRPr/>
              </a:pPr>
              <a:t>‹#›</a:t>
            </a:fld>
            <a:endParaRPr lang="en-US"/>
          </a:p>
        </p:txBody>
      </p:sp>
    </p:spTree>
    <p:extLst>
      <p:ext uri="{BB962C8B-B14F-4D97-AF65-F5344CB8AC3E}">
        <p14:creationId xmlns:p14="http://schemas.microsoft.com/office/powerpoint/2010/main" val="2565016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şlık ile Resim">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63688" y="2338536"/>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Drag picture to placeholder or click icon to add</a:t>
            </a:r>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A6BC3424-B10F-482B-9ADA-5398749CEEF5}"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3459016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Dikey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167844" y="440668"/>
            <a:ext cx="2520280" cy="691276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29C7E3BE-8BDA-468C-9EFC-D4DED805B9E3}"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3632973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key Başlık ve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455875" y="1088738"/>
            <a:ext cx="2664297" cy="604867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6EF0437D-C1CC-4828-B727-7B367D5CD287}"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1123526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şlık ve Diyagram veya Organigram">
    <p:spTree>
      <p:nvGrpSpPr>
        <p:cNvPr id="1" name=""/>
        <p:cNvGrpSpPr/>
        <p:nvPr/>
      </p:nvGrpSpPr>
      <p:grpSpPr>
        <a:xfrm>
          <a:off x="0" y="0"/>
          <a:ext cx="0" cy="0"/>
          <a:chOff x="0" y="0"/>
          <a:chExt cx="0" cy="0"/>
        </a:xfrm>
      </p:grpSpPr>
      <p:sp>
        <p:nvSpPr>
          <p:cNvPr id="3" name="2 Marcador de SmartArt"/>
          <p:cNvSpPr>
            <a:spLocks noGrp="1"/>
          </p:cNvSpPr>
          <p:nvPr>
            <p:ph type="dgm" idx="1"/>
          </p:nvPr>
        </p:nvSpPr>
        <p:spPr>
          <a:xfrm>
            <a:off x="533400" y="2438400"/>
            <a:ext cx="7772400" cy="3429000"/>
          </a:xfrm>
        </p:spPr>
        <p:txBody>
          <a:bodyPr/>
          <a:lstStyle/>
          <a:p>
            <a:pPr lvl="0"/>
            <a:r>
              <a:rPr lang="tr-TR" noProof="0" smtClean="0"/>
              <a:t>Click icon to add SmartArt graphic</a:t>
            </a:r>
            <a:endParaRPr lang="es-ES" noProof="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7368C4A8-D86A-48BB-96F7-8B3CF2898A9E}"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2032544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şlık ve Metin ve Küçük Resim">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533400" y="2438400"/>
            <a:ext cx="3810000" cy="34290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imágenes prediseñadas"/>
          <p:cNvSpPr>
            <a:spLocks noGrp="1"/>
          </p:cNvSpPr>
          <p:nvPr>
            <p:ph type="clipArt" sz="half" idx="2"/>
          </p:nvPr>
        </p:nvSpPr>
        <p:spPr>
          <a:xfrm>
            <a:off x="4495800" y="2438400"/>
            <a:ext cx="3810000" cy="3429000"/>
          </a:xfrm>
        </p:spPr>
        <p:txBody>
          <a:bodyPr/>
          <a:lstStyle/>
          <a:p>
            <a:pPr lvl="0"/>
            <a:r>
              <a:rPr lang="tr-TR" noProof="0" smtClean="0"/>
              <a:t>Click icon to add clip art</a:t>
            </a:r>
            <a:endParaRPr lang="es-ES" noProof="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5E984A3B-3A4B-431F-BCFD-94E9F7258B12}"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a:defRPr/>
            </a:pPr>
            <a:endParaRPr lang="en-US"/>
          </a:p>
        </p:txBody>
      </p:sp>
    </p:spTree>
    <p:extLst>
      <p:ext uri="{BB962C8B-B14F-4D97-AF65-F5344CB8AC3E}">
        <p14:creationId xmlns:p14="http://schemas.microsoft.com/office/powerpoint/2010/main" val="3886216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aşlık Slay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5"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6"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a:defRPr/>
            </a:pPr>
            <a:endParaRPr lang="es-ES">
              <a:effectLst>
                <a:outerShdw blurRad="38100" dist="38100" dir="2700000" algn="tl">
                  <a:srgbClr val="000000">
                    <a:alpha val="43137"/>
                  </a:srgbClr>
                </a:outerShdw>
              </a:effectLst>
              <a:ea typeface="+mn-ea"/>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Tree>
    <p:extLst>
      <p:ext uri="{BB962C8B-B14F-4D97-AF65-F5344CB8AC3E}">
        <p14:creationId xmlns:p14="http://schemas.microsoft.com/office/powerpoint/2010/main" val="346472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2DE68-D698-4115-AF8D-EDA5659FD236}" type="slidenum">
              <a:rPr lang="en-US"/>
              <a:pPr>
                <a:defRPr/>
              </a:pPr>
              <a:t>‹#›</a:t>
            </a:fld>
            <a:endParaRPr lang="en-US"/>
          </a:p>
        </p:txBody>
      </p:sp>
    </p:spTree>
    <p:extLst>
      <p:ext uri="{BB962C8B-B14F-4D97-AF65-F5344CB8AC3E}">
        <p14:creationId xmlns:p14="http://schemas.microsoft.com/office/powerpoint/2010/main" val="2644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900420-634E-4CE3-AB80-6CEC7D804F26}" type="slidenum">
              <a:rPr lang="en-US"/>
              <a:pPr>
                <a:defRPr/>
              </a:pPr>
              <a:t>‹#›</a:t>
            </a:fld>
            <a:endParaRPr lang="en-US"/>
          </a:p>
        </p:txBody>
      </p:sp>
    </p:spTree>
    <p:extLst>
      <p:ext uri="{BB962C8B-B14F-4D97-AF65-F5344CB8AC3E}">
        <p14:creationId xmlns:p14="http://schemas.microsoft.com/office/powerpoint/2010/main" val="141736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769248-D71C-44E5-9F1E-2A73EFE3E18A}" type="slidenum">
              <a:rPr lang="en-US"/>
              <a:pPr>
                <a:defRPr/>
              </a:pPr>
              <a:t>‹#›</a:t>
            </a:fld>
            <a:endParaRPr lang="en-US"/>
          </a:p>
        </p:txBody>
      </p:sp>
    </p:spTree>
    <p:extLst>
      <p:ext uri="{BB962C8B-B14F-4D97-AF65-F5344CB8AC3E}">
        <p14:creationId xmlns:p14="http://schemas.microsoft.com/office/powerpoint/2010/main" val="114952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2B7EFE-61D7-4F80-817D-C365E9503044}" type="slidenum">
              <a:rPr lang="en-US"/>
              <a:pPr>
                <a:defRPr/>
              </a:pPr>
              <a:t>‹#›</a:t>
            </a:fld>
            <a:endParaRPr lang="en-US"/>
          </a:p>
        </p:txBody>
      </p:sp>
    </p:spTree>
    <p:extLst>
      <p:ext uri="{BB962C8B-B14F-4D97-AF65-F5344CB8AC3E}">
        <p14:creationId xmlns:p14="http://schemas.microsoft.com/office/powerpoint/2010/main" val="10718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837C10-4ADA-4088-B998-B3B6E9926BEB}" type="slidenum">
              <a:rPr lang="en-US"/>
              <a:pPr>
                <a:defRPr/>
              </a:pPr>
              <a:t>‹#›</a:t>
            </a:fld>
            <a:endParaRPr lang="en-US"/>
          </a:p>
        </p:txBody>
      </p:sp>
    </p:spTree>
    <p:extLst>
      <p:ext uri="{BB962C8B-B14F-4D97-AF65-F5344CB8AC3E}">
        <p14:creationId xmlns:p14="http://schemas.microsoft.com/office/powerpoint/2010/main" val="228631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7F0A81-0B46-4F39-B875-52AD85B59AB3}" type="slidenum">
              <a:rPr lang="en-US"/>
              <a:pPr>
                <a:defRPr/>
              </a:pPr>
              <a:t>‹#›</a:t>
            </a:fld>
            <a:endParaRPr lang="en-US"/>
          </a:p>
        </p:txBody>
      </p:sp>
    </p:spTree>
    <p:extLst>
      <p:ext uri="{BB962C8B-B14F-4D97-AF65-F5344CB8AC3E}">
        <p14:creationId xmlns:p14="http://schemas.microsoft.com/office/powerpoint/2010/main" val="326413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a:defRPr/>
            </a:pPr>
            <a:fld id="{3DFE5F60-1990-4606-AC4B-45D23C84BA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endParaRPr lang="en-US" altLang="tr-TR"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endParaRPr lang="en-US" altLang="tr-TR" smtClean="0"/>
          </a:p>
        </p:txBody>
      </p:sp>
      <p:sp>
        <p:nvSpPr>
          <p:cNvPr id="5" name="Footer Placeholder 4"/>
          <p:cNvSpPr>
            <a:spLocks noGrp="1"/>
          </p:cNvSpPr>
          <p:nvPr>
            <p:ph type="ftr" sz="quarter" idx="3"/>
          </p:nvPr>
        </p:nvSpPr>
        <p:spPr>
          <a:xfrm>
            <a:off x="1571625" y="6419850"/>
            <a:ext cx="4746625" cy="365125"/>
          </a:xfrm>
          <a:prstGeom prst="rect">
            <a:avLst/>
          </a:prstGeom>
        </p:spPr>
        <p:txBody>
          <a:bodyPr vert="horz" lIns="91440" tIns="45720" rIns="91440" bIns="45720" rtlCol="0" anchor="ctr"/>
          <a:lstStyle>
            <a:lvl1pPr algn="l">
              <a:defRPr sz="1200">
                <a:solidFill>
                  <a:schemeClr val="bg1"/>
                </a:solidFill>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318250" y="64198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a typeface="ＭＳ Ｐゴシック" charset="-128"/>
              </a:defRPr>
            </a:lvl1pPr>
          </a:lstStyle>
          <a:p>
            <a:pPr>
              <a:defRPr/>
            </a:pPr>
            <a:fld id="{1E5A4C00-714F-4C64-A257-F3AD18450C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240" r:id="rId1"/>
    <p:sldLayoutId id="2147489241" r:id="rId2"/>
    <p:sldLayoutId id="2147489242" r:id="rId3"/>
    <p:sldLayoutId id="2147489243" r:id="rId4"/>
    <p:sldLayoutId id="2147489244" r:id="rId5"/>
    <p:sldLayoutId id="2147489245" r:id="rId6"/>
    <p:sldLayoutId id="2147489246" r:id="rId7"/>
    <p:sldLayoutId id="2147489247" r:id="rId8"/>
    <p:sldLayoutId id="2147489248" r:id="rId9"/>
    <p:sldLayoutId id="2147489249" r:id="rId10"/>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90638"/>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err="1" smtClean="0"/>
              <a:t>Contents</a:t>
            </a:r>
            <a:r>
              <a:rPr lang="es-ES_tradnl" dirty="0" smtClean="0"/>
              <a:t> of </a:t>
            </a:r>
            <a:r>
              <a:rPr lang="es-ES_tradnl" dirty="0" err="1" smtClean="0"/>
              <a:t>the</a:t>
            </a:r>
            <a:r>
              <a:rPr lang="es-ES_tradnl" dirty="0" smtClean="0"/>
              <a:t> </a:t>
            </a:r>
            <a:r>
              <a:rPr lang="es-ES_tradnl" dirty="0" err="1" smtClean="0"/>
              <a:t>document</a:t>
            </a:r>
            <a:endParaRPr lang="es-ES" dirty="0" smtClean="0"/>
          </a:p>
        </p:txBody>
      </p:sp>
      <p:sp>
        <p:nvSpPr>
          <p:cNvPr id="1031" name="Rectangle 7"/>
          <p:cNvSpPr>
            <a:spLocks noGrp="1" noChangeArrowheads="1"/>
          </p:cNvSpPr>
          <p:nvPr>
            <p:ph type="sldNum" sz="quarter" idx="4"/>
          </p:nvPr>
        </p:nvSpPr>
        <p:spPr bwMode="auto">
          <a:xfrm>
            <a:off x="8316913" y="6324600"/>
            <a:ext cx="5222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3D4E84"/>
                </a:solidFill>
                <a:latin typeface="Arial" pitchFamily="34" charset="0"/>
                <a:ea typeface="ＭＳ Ｐゴシック" charset="-128"/>
              </a:defRPr>
            </a:lvl1pPr>
          </a:lstStyle>
          <a:p>
            <a:pPr>
              <a:defRPr/>
            </a:pPr>
            <a:fld id="{46C2EDB0-D143-4933-9584-B35AB0489669}" type="slidenum">
              <a:rPr lang="en-US"/>
              <a:pPr>
                <a:defRPr/>
              </a:pPr>
              <a:t>‹#›</a:t>
            </a:fld>
            <a:endParaRPr lang="en-US"/>
          </a:p>
        </p:txBody>
      </p:sp>
      <p:sp>
        <p:nvSpPr>
          <p:cNvPr id="3076" name="Rectangle 9"/>
          <p:cNvSpPr>
            <a:spLocks noGrp="1" noChangeArrowheads="1"/>
          </p:cNvSpPr>
          <p:nvPr>
            <p:ph type="body" idx="1"/>
          </p:nvPr>
        </p:nvSpPr>
        <p:spPr bwMode="auto">
          <a:xfrm>
            <a:off x="533400" y="24384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tr-TR" smtClean="0"/>
              <a:t>Click here to edit the text or change the model</a:t>
            </a:r>
          </a:p>
          <a:p>
            <a:pPr lvl="1"/>
            <a:r>
              <a:rPr lang="es-ES" altLang="tr-TR" smtClean="0"/>
              <a:t>Level 2</a:t>
            </a:r>
          </a:p>
          <a:p>
            <a:pPr lvl="2"/>
            <a:r>
              <a:rPr lang="es-ES" altLang="tr-TR" smtClean="0"/>
              <a:t>Level 3</a:t>
            </a:r>
          </a:p>
          <a:p>
            <a:pPr lvl="3"/>
            <a:r>
              <a:rPr lang="es-ES" altLang="tr-TR" smtClean="0"/>
              <a:t>Level 4</a:t>
            </a:r>
          </a:p>
          <a:p>
            <a:pPr lvl="4"/>
            <a:r>
              <a:rPr lang="es-ES" altLang="tr-TR" smtClean="0"/>
              <a:t>Level 5</a:t>
            </a:r>
          </a:p>
          <a:p>
            <a:pPr lvl="4"/>
            <a:endParaRPr lang="es-ES" altLang="tr-TR" smtClean="0"/>
          </a:p>
        </p:txBody>
      </p:sp>
      <p:cxnSp>
        <p:nvCxnSpPr>
          <p:cNvPr id="3077" name="AutoShape 12"/>
          <p:cNvCxnSpPr>
            <a:cxnSpLocks noChangeShapeType="1"/>
          </p:cNvCxnSpPr>
          <p:nvPr/>
        </p:nvCxnSpPr>
        <p:spPr bwMode="auto">
          <a:xfrm flipV="1">
            <a:off x="488950" y="914400"/>
            <a:ext cx="882650" cy="152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lgn="ctr">
              <a:defRPr/>
            </a:pPr>
            <a:endParaRPr lang="es-ES">
              <a:effectLst>
                <a:outerShdw blurRad="38100" dist="38100" dir="2700000" algn="tl">
                  <a:srgbClr val="000000">
                    <a:alpha val="43137"/>
                  </a:srgbClr>
                </a:outerShdw>
              </a:effectLst>
              <a:ea typeface="+mn-ea"/>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lgn="ctr">
              <a:defRPr/>
            </a:pPr>
            <a:endParaRPr lang="es-ES">
              <a:effectLst>
                <a:outerShdw blurRad="38100" dist="38100" dir="2700000" algn="tl">
                  <a:srgbClr val="000000">
                    <a:alpha val="43137"/>
                  </a:srgbClr>
                </a:outerShdw>
              </a:effectLst>
              <a:ea typeface="+mn-ea"/>
            </a:endParaRPr>
          </a:p>
        </p:txBody>
      </p:sp>
    </p:spTree>
  </p:cSld>
  <p:clrMap bg1="lt1" tx1="dk1" bg2="lt2" tx2="dk2" accent1="accent1" accent2="accent2" accent3="accent3" accent4="accent4" accent5="accent5" accent6="accent6" hlink="hlink" folHlink="folHlink"/>
  <p:sldLayoutIdLst>
    <p:sldLayoutId id="2147489250" r:id="rId1"/>
    <p:sldLayoutId id="2147489251" r:id="rId2"/>
    <p:sldLayoutId id="2147489252" r:id="rId3"/>
    <p:sldLayoutId id="2147489253" r:id="rId4"/>
    <p:sldLayoutId id="2147489254" r:id="rId5"/>
    <p:sldLayoutId id="2147489255" r:id="rId6"/>
    <p:sldLayoutId id="2147489256" r:id="rId7"/>
    <p:sldLayoutId id="2147489257" r:id="rId8"/>
    <p:sldLayoutId id="2147489258" r:id="rId9"/>
    <p:sldLayoutId id="2147489259" r:id="rId10"/>
    <p:sldLayoutId id="2147489260" r:id="rId11"/>
    <p:sldLayoutId id="2147489261" r:id="rId12"/>
    <p:sldLayoutId id="2147489262" r:id="rId13"/>
    <p:sldLayoutId id="2147489263" r:id="rId14"/>
  </p:sldLayoutIdLst>
  <p:hf hdr="0" ftr="0"/>
  <p:txStyles>
    <p:titleStyle>
      <a:lvl1pPr algn="ctr" rtl="0" eaLnBrk="0" fontAlgn="base" hangingPunct="0">
        <a:spcBef>
          <a:spcPct val="0"/>
        </a:spcBef>
        <a:spcAft>
          <a:spcPct val="0"/>
        </a:spcAft>
        <a:defRPr sz="2400" b="1">
          <a:ln w="19050">
            <a:noFill/>
            <a:prstDash val="solid"/>
          </a:ln>
          <a:solidFill>
            <a:srgbClr val="172B61"/>
          </a:solidFill>
          <a:effectLst>
            <a:outerShdw blurRad="50000" dist="50800" dir="7500000" algn="tl">
              <a:srgbClr val="000000">
                <a:shade val="5000"/>
                <a:alpha val="35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37758" y="4813540"/>
            <a:ext cx="184731" cy="584775"/>
          </a:xfrm>
          <a:prstGeom prst="rect">
            <a:avLst/>
          </a:prstGeom>
          <a:noFill/>
        </p:spPr>
        <p:txBody>
          <a:bodyPr wrap="none" rtlCol="0">
            <a:spAutoFit/>
          </a:bodyPr>
          <a:lstStyle/>
          <a:p>
            <a:endParaRPr lang="tr-TR" dirty="0"/>
          </a:p>
        </p:txBody>
      </p:sp>
      <p:sp>
        <p:nvSpPr>
          <p:cNvPr id="2" name="Metin kutusu 1"/>
          <p:cNvSpPr txBox="1"/>
          <p:nvPr/>
        </p:nvSpPr>
        <p:spPr>
          <a:xfrm>
            <a:off x="1" y="3526945"/>
            <a:ext cx="9144000" cy="2985433"/>
          </a:xfrm>
          <a:prstGeom prst="rect">
            <a:avLst/>
          </a:prstGeom>
          <a:noFill/>
        </p:spPr>
        <p:txBody>
          <a:bodyPr wrap="square" rtlCol="0">
            <a:spAutoFit/>
          </a:bodyPr>
          <a:lstStyle/>
          <a:p>
            <a:pPr algn="ctr"/>
            <a:r>
              <a:rPr lang="tr-TR" dirty="0" smtClean="0">
                <a:solidFill>
                  <a:srgbClr val="FF0000"/>
                </a:solidFill>
                <a:effectLst>
                  <a:outerShdw blurRad="38100" dist="38100" dir="2700000" algn="tl">
                    <a:srgbClr val="000000">
                      <a:alpha val="43137"/>
                    </a:srgbClr>
                  </a:outerShdw>
                </a:effectLst>
                <a:latin typeface="Cambria" pitchFamily="18" charset="0"/>
              </a:rPr>
              <a:t>İşverenlere Sunulan Hizmetler ve </a:t>
            </a:r>
          </a:p>
          <a:p>
            <a:pPr algn="ctr"/>
            <a:r>
              <a:rPr lang="tr-TR" dirty="0" smtClean="0">
                <a:solidFill>
                  <a:srgbClr val="FF0000"/>
                </a:solidFill>
                <a:effectLst>
                  <a:outerShdw blurRad="38100" dist="38100" dir="2700000" algn="tl">
                    <a:srgbClr val="000000">
                      <a:alpha val="43137"/>
                    </a:srgbClr>
                  </a:outerShdw>
                </a:effectLst>
                <a:latin typeface="Cambria" pitchFamily="18" charset="0"/>
              </a:rPr>
              <a:t>İstihdam Teşvikleri</a:t>
            </a:r>
          </a:p>
          <a:p>
            <a:pPr algn="ctr"/>
            <a:endParaRPr lang="tr-TR" dirty="0" smtClean="0">
              <a:solidFill>
                <a:srgbClr val="FF0000"/>
              </a:solidFill>
              <a:effectLst>
                <a:outerShdw blurRad="38100" dist="38100" dir="2700000" algn="tl">
                  <a:srgbClr val="000000">
                    <a:alpha val="43137"/>
                  </a:srgbClr>
                </a:outerShdw>
              </a:effectLst>
              <a:latin typeface="Cambria" pitchFamily="18" charset="0"/>
            </a:endParaRPr>
          </a:p>
          <a:p>
            <a:pPr algn="ctr"/>
            <a:r>
              <a:rPr lang="tr-TR" sz="2000" u="sng" dirty="0" smtClean="0">
                <a:solidFill>
                  <a:schemeClr val="tx1"/>
                </a:solidFill>
                <a:cs typeface="Times New Roman" pitchFamily="18" charset="0"/>
              </a:rPr>
              <a:t>İş ve Meslek Danışmanı</a:t>
            </a:r>
          </a:p>
          <a:p>
            <a:pPr algn="ctr"/>
            <a:r>
              <a:rPr lang="tr-TR" sz="2000" dirty="0" smtClean="0">
                <a:solidFill>
                  <a:schemeClr val="tx1"/>
                </a:solidFill>
                <a:cs typeface="Times New Roman" pitchFamily="18" charset="0"/>
              </a:rPr>
              <a:t>Davut DURAN</a:t>
            </a:r>
          </a:p>
          <a:p>
            <a:pPr algn="ctr"/>
            <a:r>
              <a:rPr lang="tr-TR" sz="2000" dirty="0" smtClean="0">
                <a:solidFill>
                  <a:schemeClr val="tx1"/>
                </a:solidFill>
                <a:cs typeface="Times New Roman" pitchFamily="18" charset="0"/>
              </a:rPr>
              <a:t>Mustafa EKİCİ</a:t>
            </a:r>
            <a:endParaRPr lang="tr-TR" sz="2000" dirty="0">
              <a:solidFill>
                <a:schemeClr val="tx1"/>
              </a:solidFill>
              <a:cs typeface="Times New Roman" pitchFamily="18" charset="0"/>
            </a:endParaRPr>
          </a:p>
          <a:p>
            <a:pPr algn="ctr"/>
            <a:endParaRPr lang="tr-TR" dirty="0" smtClean="0">
              <a:solidFill>
                <a:srgbClr val="FF0000"/>
              </a:solidFill>
              <a:effectLst>
                <a:outerShdw blurRad="38100" dist="38100" dir="2700000" algn="tl">
                  <a:srgbClr val="000000">
                    <a:alpha val="43137"/>
                  </a:srgbClr>
                </a:outerShdw>
              </a:effectLst>
              <a:latin typeface="Cambria" pitchFamily="18" charset="0"/>
            </a:endParaRPr>
          </a:p>
        </p:txBody>
      </p:sp>
      <p:sp>
        <p:nvSpPr>
          <p:cNvPr id="3" name="Metin kutusu 2"/>
          <p:cNvSpPr txBox="1"/>
          <p:nvPr/>
        </p:nvSpPr>
        <p:spPr>
          <a:xfrm>
            <a:off x="1" y="2472814"/>
            <a:ext cx="9143999" cy="646331"/>
          </a:xfrm>
          <a:prstGeom prst="rect">
            <a:avLst/>
          </a:prstGeom>
          <a:noFill/>
        </p:spPr>
        <p:txBody>
          <a:bodyPr wrap="square" rtlCol="0">
            <a:spAutoFit/>
          </a:bodyPr>
          <a:lstStyle/>
          <a:p>
            <a:pPr algn="ctr"/>
            <a:r>
              <a:rPr lang="tr-TR" sz="3600" dirty="0" smtClean="0">
                <a:latin typeface="Calibri" panose="020F0502020204030204" pitchFamily="34" charset="0"/>
              </a:rPr>
              <a:t>Türkiye İş Kurumu</a:t>
            </a:r>
            <a:endParaRPr lang="tr-TR" sz="3600" dirty="0">
              <a:latin typeface="Calibri" panose="020F0502020204030204" pitchFamily="34" charset="0"/>
            </a:endParaRPr>
          </a:p>
        </p:txBody>
      </p:sp>
      <p:sp>
        <p:nvSpPr>
          <p:cNvPr id="5" name="Metin kutusu 4"/>
          <p:cNvSpPr txBox="1"/>
          <p:nvPr/>
        </p:nvSpPr>
        <p:spPr>
          <a:xfrm>
            <a:off x="6487886" y="6052457"/>
            <a:ext cx="2452914" cy="400110"/>
          </a:xfrm>
          <a:prstGeom prst="rect">
            <a:avLst/>
          </a:prstGeom>
          <a:noFill/>
        </p:spPr>
        <p:txBody>
          <a:bodyPr wrap="square" rtlCol="0">
            <a:spAutoFit/>
          </a:bodyPr>
          <a:lstStyle/>
          <a:p>
            <a:pPr algn="ctr"/>
            <a:r>
              <a:rPr lang="tr-TR" sz="2000" dirty="0" smtClean="0">
                <a:solidFill>
                  <a:schemeClr val="bg1"/>
                </a:solidFill>
              </a:rPr>
              <a:t>Ocak/2015</a:t>
            </a:r>
            <a:endParaRPr lang="tr-TR" sz="2000" dirty="0">
              <a:solidFill>
                <a:schemeClr val="bg1"/>
              </a:solidFill>
            </a:endParaRPr>
          </a:p>
        </p:txBody>
      </p:sp>
    </p:spTree>
    <p:extLst>
      <p:ext uri="{BB962C8B-B14F-4D97-AF65-F5344CB8AC3E}">
        <p14:creationId xmlns:p14="http://schemas.microsoft.com/office/powerpoint/2010/main" val="3442345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02871" y="613973"/>
            <a:ext cx="3736413" cy="587030"/>
          </a:xfrm>
        </p:spPr>
        <p:txBody>
          <a:bodyPr>
            <a:normAutofit fontScale="90000"/>
          </a:bodyPr>
          <a:lstStyle/>
          <a:p>
            <a:pPr algn="r"/>
            <a:r>
              <a:rPr lang="tr-TR" dirty="0">
                <a:solidFill>
                  <a:srgbClr val="FF0000"/>
                </a:solidFill>
              </a:rPr>
              <a:t>Bölgesel İstihdam </a:t>
            </a:r>
            <a:r>
              <a:rPr lang="tr-TR" dirty="0" smtClean="0">
                <a:solidFill>
                  <a:srgbClr val="FF0000"/>
                </a:solidFill>
              </a:rPr>
              <a:t>Teşviki</a:t>
            </a:r>
            <a:br>
              <a:rPr lang="tr-TR" dirty="0" smtClean="0">
                <a:solidFill>
                  <a:srgbClr val="FF0000"/>
                </a:solidFill>
              </a:rPr>
            </a:br>
            <a:r>
              <a:rPr lang="tr-TR" dirty="0" smtClean="0">
                <a:solidFill>
                  <a:srgbClr val="FF0000"/>
                </a:solidFill>
              </a:rPr>
              <a:t>İller</a:t>
            </a:r>
            <a:endParaRPr lang="tr-TR"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95283609"/>
              </p:ext>
            </p:extLst>
          </p:nvPr>
        </p:nvGraphicFramePr>
        <p:xfrm>
          <a:off x="371563" y="1464856"/>
          <a:ext cx="8267471" cy="5643372"/>
        </p:xfrm>
        <a:graphic>
          <a:graphicData uri="http://schemas.openxmlformats.org/drawingml/2006/table">
            <a:tbl>
              <a:tblPr>
                <a:tableStyleId>{5940675A-B579-460E-94D1-54222C63F5DA}</a:tableStyleId>
              </a:tblPr>
              <a:tblGrid>
                <a:gridCol w="2864981"/>
                <a:gridCol w="2754823"/>
                <a:gridCol w="2647667"/>
              </a:tblGrid>
              <a:tr h="18652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rPr>
                        <a:t> (I) SAYILI LİSTE (4 yıl) </a:t>
                      </a:r>
                      <a:endParaRPr kumimoji="0" lang="tr-TR" sz="2000" b="1" i="0" u="none" strike="noStrike" cap="none" normalizeH="0" baseline="0" dirty="0" smtClean="0">
                        <a:ln>
                          <a:noFill/>
                        </a:ln>
                        <a:solidFill>
                          <a:schemeClr val="bg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rPr>
                        <a:t> (II) SAYILI LİSTE (5 yıl) </a:t>
                      </a:r>
                      <a:endParaRPr kumimoji="0" lang="tr-TR" sz="2000" b="1" i="0" u="none" strike="noStrike" cap="none" normalizeH="0" baseline="0" dirty="0" smtClean="0">
                        <a:ln>
                          <a:noFill/>
                        </a:ln>
                        <a:solidFill>
                          <a:schemeClr val="bg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rPr>
                        <a:t>(III) SAYILI LİSTE (6 yıl) </a:t>
                      </a:r>
                      <a:endParaRPr kumimoji="0" lang="tr-TR" sz="2000" b="1" i="0" u="none" strike="noStrike" cap="none" normalizeH="0" baseline="0" dirty="0" smtClean="0">
                        <a:ln>
                          <a:noFill/>
                        </a:ln>
                        <a:solidFill>
                          <a:schemeClr val="bg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Afyonkarahisar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Adıyaman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Ağrı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Amasya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Aksaray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Ardahan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Artvin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Bayburt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Batman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Bartın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Çankırı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Bingöl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Çorum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Erzurum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Bitlis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Düzce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Giresun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Diyarbakır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Elazığ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Gümüşhane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Hakkari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Erzincan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Kahramanmaraş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Iğdır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Hatay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Kilis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Kars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Karaman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Niğde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Mardin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Kastamonu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Ordu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Muş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Kırıkkale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Osmaniye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Siirt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Kırşehir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Sinop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Şanlıurfa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Kütahya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u="none" strike="noStrike" cap="none" normalizeH="0" baseline="0" dirty="0" smtClean="0">
                          <a:ln>
                            <a:noFill/>
                          </a:ln>
                          <a:solidFill>
                            <a:srgbClr val="FF0000"/>
                          </a:solidFill>
                          <a:effectLst/>
                        </a:rPr>
                        <a:t>Tokat </a:t>
                      </a:r>
                      <a:endParaRPr kumimoji="0" lang="tr-TR" sz="1600" b="1" i="0" u="none" strike="noStrike" cap="none" normalizeH="0" baseline="0" dirty="0" smtClean="0">
                        <a:ln>
                          <a:noFill/>
                        </a:ln>
                        <a:solidFill>
                          <a:srgbClr val="FF0000"/>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Şırnak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Malatya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smtClean="0">
                          <a:ln>
                            <a:noFill/>
                          </a:ln>
                          <a:effectLst/>
                        </a:rPr>
                        <a:t>Tunceli </a:t>
                      </a:r>
                      <a:endParaRPr kumimoji="0" lang="tr-TR" sz="1600" b="1" i="0" u="none" strike="noStrike" cap="none" normalizeH="0" baseline="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Van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3033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Rize</a:t>
                      </a: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Sivas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endParaRPr lang="tr-TR" sz="1600"/>
                    </a:p>
                  </a:txBody>
                  <a:tcPr marL="51435" marR="51435" marT="0" marB="0" horzOverflow="overflow"/>
                </a:tc>
                <a:tc>
                  <a:txBody>
                    <a:bodyPr/>
                    <a:lstStyle/>
                    <a:p>
                      <a:endParaRPr lang="tr-TR" sz="1600" dirty="0"/>
                    </a:p>
                  </a:txBody>
                  <a:tcPr marL="51435" marR="51435" marT="0" marB="0" horzOverflow="overflow"/>
                </a:tc>
              </a:tr>
              <a:tr h="2226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Trabzon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endParaRPr lang="tr-TR" sz="1600" dirty="0"/>
                    </a:p>
                  </a:txBody>
                  <a:tcPr marL="51435" marR="51435" marT="0" marB="0" horzOverflow="overflow"/>
                </a:tc>
                <a:tc>
                  <a:txBody>
                    <a:bodyPr/>
                    <a:lstStyle/>
                    <a:p>
                      <a:endParaRPr lang="tr-TR" sz="1600" dirty="0"/>
                    </a:p>
                  </a:txBody>
                  <a:tcPr marL="51435" marR="51435" marT="0" marB="0" horzOverflow="overflow"/>
                </a:tc>
              </a:tr>
              <a:tr h="18854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u="none" strike="noStrike" cap="none" normalizeH="0" baseline="0" dirty="0" smtClean="0">
                          <a:ln>
                            <a:noFill/>
                          </a:ln>
                          <a:effectLst/>
                        </a:rPr>
                        <a:t>Uşak </a:t>
                      </a:r>
                      <a:endParaRPr kumimoji="0" lang="tr-TR" sz="1600" b="1" i="0" u="none" strike="noStrike" cap="none" normalizeH="0" baseline="0" dirty="0" smtClean="0">
                        <a:ln>
                          <a:noFill/>
                        </a:ln>
                        <a:solidFill>
                          <a:schemeClr val="tx1"/>
                        </a:solidFill>
                        <a:effectLst/>
                        <a:latin typeface="+mn-lt"/>
                      </a:endParaRPr>
                    </a:p>
                  </a:txBody>
                  <a:tcPr marL="51435" marR="51435" marT="0" marB="0" horzOverflow="overflow"/>
                </a:tc>
                <a:tc>
                  <a:txBody>
                    <a:bodyPr/>
                    <a:lstStyle/>
                    <a:p>
                      <a:endParaRPr lang="tr-TR" sz="1600" dirty="0"/>
                    </a:p>
                  </a:txBody>
                  <a:tcPr marL="51435" marR="51435" marT="0" marB="0" horzOverflow="overflow"/>
                </a:tc>
                <a:tc>
                  <a:txBody>
                    <a:bodyPr/>
                    <a:lstStyle/>
                    <a:p>
                      <a:endParaRPr lang="tr-TR" sz="1600" dirty="0"/>
                    </a:p>
                  </a:txBody>
                  <a:tcPr marL="51435" marR="51435" marT="0" marB="0" horzOverflow="overflow"/>
                </a:tc>
              </a:tr>
            </a:tbl>
          </a:graphicData>
        </a:graphic>
      </p:graphicFrame>
    </p:spTree>
    <p:extLst>
      <p:ext uri="{BB962C8B-B14F-4D97-AF65-F5344CB8AC3E}">
        <p14:creationId xmlns:p14="http://schemas.microsoft.com/office/powerpoint/2010/main" val="2262369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94829" y="654051"/>
            <a:ext cx="4341353" cy="564515"/>
          </a:xfrm>
        </p:spPr>
        <p:txBody>
          <a:bodyPr>
            <a:noAutofit/>
          </a:bodyPr>
          <a:lstStyle/>
          <a:p>
            <a:pPr algn="r"/>
            <a:r>
              <a:rPr lang="tr-TR" sz="2000" b="1" dirty="0">
                <a:solidFill>
                  <a:srgbClr val="FF0000"/>
                </a:solidFill>
              </a:rPr>
              <a:t>Kadın, Genç İstihdamı ve Mesleki Yeterlilik </a:t>
            </a:r>
            <a:r>
              <a:rPr lang="tr-TR" sz="2000" b="1" dirty="0" smtClean="0">
                <a:solidFill>
                  <a:srgbClr val="FF0000"/>
                </a:solidFill>
              </a:rPr>
              <a:t>Teşviki (6111)</a:t>
            </a:r>
            <a:endParaRPr lang="tr-TR" sz="2000" b="1" dirty="0">
              <a:solidFill>
                <a:srgbClr val="FF0000"/>
              </a:solidFill>
            </a:endParaRPr>
          </a:p>
        </p:txBody>
      </p:sp>
      <p:graphicFrame>
        <p:nvGraphicFramePr>
          <p:cNvPr id="5" name="İçerik Yer Tutucusu 4"/>
          <p:cNvGraphicFramePr>
            <a:graphicFrameLocks/>
          </p:cNvGraphicFramePr>
          <p:nvPr>
            <p:extLst>
              <p:ext uri="{D42A27DB-BD31-4B8C-83A1-F6EECF244321}">
                <p14:modId xmlns:p14="http://schemas.microsoft.com/office/powerpoint/2010/main" val="4196585394"/>
              </p:ext>
            </p:extLst>
          </p:nvPr>
        </p:nvGraphicFramePr>
        <p:xfrm>
          <a:off x="357912" y="1532645"/>
          <a:ext cx="8458542" cy="4889500"/>
        </p:xfrm>
        <a:graphic>
          <a:graphicData uri="http://schemas.openxmlformats.org/drawingml/2006/table">
            <a:tbl>
              <a:tblPr firstRow="1" bandRow="1">
                <a:tableStyleId>{5940675A-B579-460E-94D1-54222C63F5DA}</a:tableStyleId>
              </a:tblPr>
              <a:tblGrid>
                <a:gridCol w="3451474"/>
                <a:gridCol w="5007068"/>
              </a:tblGrid>
              <a:tr h="0">
                <a:tc>
                  <a:txBody>
                    <a:bodyPr/>
                    <a:lstStyle/>
                    <a:p>
                      <a:pPr algn="ctr" fontAlgn="ctr"/>
                      <a:r>
                        <a:rPr lang="tr-TR" sz="1600" b="1" u="none" strike="noStrike" dirty="0" smtClean="0">
                          <a:effectLst/>
                        </a:rPr>
                        <a:t>BİLGİ</a:t>
                      </a:r>
                      <a:endParaRPr lang="tr-TR" sz="1600" b="1" i="0" u="none" strike="noStrike" dirty="0">
                        <a:solidFill>
                          <a:srgbClr val="000000"/>
                        </a:solidFill>
                        <a:effectLst/>
                        <a:latin typeface="+mn-lt"/>
                      </a:endParaRPr>
                    </a:p>
                  </a:txBody>
                  <a:tcPr marL="4763" marR="4763" marT="6350" marB="0" anchor="ctr"/>
                </a:tc>
                <a:tc>
                  <a:txBody>
                    <a:bodyPr/>
                    <a:lstStyle/>
                    <a:p>
                      <a:pPr algn="ctr" fontAlgn="ctr"/>
                      <a:r>
                        <a:rPr lang="tr-TR" sz="1600" b="1" u="none" strike="noStrike" dirty="0" smtClean="0">
                          <a:effectLst/>
                        </a:rPr>
                        <a:t>KOŞULLARI</a:t>
                      </a:r>
                      <a:endParaRPr lang="tr-TR" sz="1600" b="1" i="0" u="none" strike="noStrike" dirty="0">
                        <a:solidFill>
                          <a:srgbClr val="000000"/>
                        </a:solidFill>
                        <a:effectLst/>
                        <a:latin typeface="+mn-lt"/>
                      </a:endParaRPr>
                    </a:p>
                  </a:txBody>
                  <a:tcPr marL="4763" marR="4763" marT="6350" marB="0" anchor="ctr"/>
                </a:tc>
              </a:tr>
              <a:tr h="4499757">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u="none" strike="noStrike"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u="none" strike="noStrike"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lang="tr-TR" sz="1600" u="none" strike="noStrike" dirty="0" smtClean="0">
                          <a:effectLst/>
                        </a:rPr>
                        <a:t>--2011-2015 yılları</a:t>
                      </a:r>
                      <a:r>
                        <a:rPr lang="tr-TR" sz="1600" u="none" strike="noStrike" baseline="0" dirty="0" smtClean="0">
                          <a:effectLst/>
                        </a:rPr>
                        <a:t> arası</a:t>
                      </a:r>
                      <a:r>
                        <a:rPr lang="tr-TR" sz="1600" u="none" strike="noStrike" dirty="0" smtClean="0">
                          <a:effectLst/>
                        </a:rPr>
                        <a:t>. İşe alınmış olmak</a:t>
                      </a:r>
                      <a:endParaRPr lang="tr-TR" sz="1600" b="0" i="0" u="none" strike="noStrike" dirty="0" smtClean="0">
                        <a:solidFill>
                          <a:srgbClr val="000000"/>
                        </a:solidFill>
                        <a:effectLst/>
                        <a:latin typeface="+mn-l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b="0" i="0" u="none" strike="noStrike" dirty="0" smtClean="0">
                        <a:solidFill>
                          <a:srgbClr val="000000"/>
                        </a:solidFill>
                        <a:effectLst/>
                        <a:latin typeface="+mn-lt"/>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lang="tr-TR" sz="1600" b="1" i="0" u="none" strike="noStrike" dirty="0" smtClean="0">
                          <a:solidFill>
                            <a:srgbClr val="000000"/>
                          </a:solidFill>
                          <a:effectLst/>
                          <a:latin typeface="+mn-lt"/>
                        </a:rPr>
                        <a:t>--</a:t>
                      </a:r>
                      <a:r>
                        <a:rPr lang="tr-TR" sz="1600" b="1" i="0" u="none" strike="noStrike" dirty="0" smtClean="0">
                          <a:solidFill>
                            <a:srgbClr val="FF0000"/>
                          </a:solidFill>
                          <a:effectLst/>
                          <a:latin typeface="+mn-lt"/>
                        </a:rPr>
                        <a:t>Amaç</a:t>
                      </a:r>
                      <a:r>
                        <a:rPr lang="tr-TR" sz="1600" b="1" i="0" u="none" strike="noStrike" dirty="0" smtClean="0">
                          <a:solidFill>
                            <a:srgbClr val="000000"/>
                          </a:solidFill>
                          <a:effectLst/>
                          <a:latin typeface="+mn-lt"/>
                        </a:rPr>
                        <a:t>: kadın</a:t>
                      </a:r>
                      <a:r>
                        <a:rPr lang="tr-TR" sz="1600" b="1" i="0" u="none" strike="noStrike" baseline="0" dirty="0" smtClean="0">
                          <a:solidFill>
                            <a:srgbClr val="000000"/>
                          </a:solidFill>
                          <a:effectLst/>
                          <a:latin typeface="+mn-lt"/>
                        </a:rPr>
                        <a:t> ve gençlerin istihdamını artırmak</a:t>
                      </a:r>
                      <a:r>
                        <a:rPr lang="tr-TR" sz="1600" b="0" i="0" u="none" strike="noStrike" baseline="0" dirty="0" smtClean="0">
                          <a:solidFill>
                            <a:srgbClr val="000000"/>
                          </a:solidFill>
                          <a:effectLst/>
                          <a:latin typeface="+mn-lt"/>
                        </a:rPr>
                        <a:t>.</a:t>
                      </a:r>
                      <a:endParaRPr lang="tr-TR" sz="1600" b="0" i="0" u="none" strike="noStrike" dirty="0" smtClean="0">
                        <a:solidFill>
                          <a:srgbClr val="000000"/>
                        </a:solidFill>
                        <a:effectLst/>
                        <a:latin typeface="+mn-l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b="0" i="0" u="none" strike="noStrike" dirty="0" smtClean="0">
                        <a:solidFill>
                          <a:srgbClr val="000000"/>
                        </a:solidFill>
                        <a:effectLst/>
                        <a:latin typeface="+mn-lt"/>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rPr>
                        <a:t>-Cinsiyet, yaş, ve</a:t>
                      </a:r>
                      <a:r>
                        <a:rPr lang="tr-TR" sz="1600" b="0" i="0" u="none" strike="noStrike" baseline="0" dirty="0" smtClean="0">
                          <a:solidFill>
                            <a:srgbClr val="000000"/>
                          </a:solidFill>
                          <a:effectLst/>
                          <a:latin typeface="+mn-lt"/>
                        </a:rPr>
                        <a:t> eğitim durumuna ( meslek lisesi-MYO veya Mesleki Yeterlilik Sertifikası) göre 24 ile 54 ay arası işveren sigorta payının tamamı</a:t>
                      </a: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b="0" i="0" u="none" strike="noStrike" baseline="0" dirty="0" smtClean="0">
                        <a:solidFill>
                          <a:srgbClr val="000000"/>
                        </a:solidFill>
                        <a:effectLst/>
                        <a:latin typeface="+mn-l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600" b="0" i="0" u="none" strike="noStrike" baseline="0" dirty="0" smtClean="0">
                        <a:solidFill>
                          <a:srgbClr val="000000"/>
                        </a:solidFill>
                        <a:effectLst/>
                        <a:latin typeface="+mn-lt"/>
                      </a:endParaRPr>
                    </a:p>
                    <a:p>
                      <a:pPr lvl="1" algn="l" fontAlgn="ctr"/>
                      <a:endParaRPr lang="tr-TR" sz="1600" b="0" i="0" u="none" strike="noStrike" dirty="0">
                        <a:solidFill>
                          <a:srgbClr val="000000"/>
                        </a:solidFill>
                        <a:effectLst/>
                        <a:latin typeface="+mn-lt"/>
                      </a:endParaRPr>
                    </a:p>
                  </a:txBody>
                  <a:tcPr marL="4763" marR="4763" marT="6350" marB="0"/>
                </a:tc>
                <a:tc>
                  <a:txBody>
                    <a:bodyPr/>
                    <a:lstStyle/>
                    <a:p>
                      <a:pPr marL="457200" lvl="1" indent="0" algn="l" fontAlgn="ctr">
                        <a:buFontTx/>
                        <a:buNone/>
                      </a:pPr>
                      <a:endParaRPr lang="tr-TR" sz="1600" u="none" strike="noStrike" dirty="0" smtClean="0">
                        <a:effectLst/>
                      </a:endParaRPr>
                    </a:p>
                    <a:p>
                      <a:pPr marL="457200" lvl="1" indent="0" algn="l" fontAlgn="ctr">
                        <a:buFontTx/>
                        <a:buNone/>
                      </a:pPr>
                      <a:r>
                        <a:rPr lang="tr-TR" sz="1600" u="none" strike="noStrike" dirty="0" smtClean="0">
                          <a:effectLst/>
                        </a:rPr>
                        <a:t>--01.03.2011 -31.12.2015 </a:t>
                      </a:r>
                      <a:r>
                        <a:rPr lang="tr-TR" sz="1600" u="none" strike="noStrike" dirty="0">
                          <a:effectLst/>
                        </a:rPr>
                        <a:t>tarihleri arasında işe alınmış </a:t>
                      </a:r>
                      <a:r>
                        <a:rPr lang="tr-TR" sz="1600" u="none" strike="noStrike" dirty="0" smtClean="0">
                          <a:effectLst/>
                        </a:rPr>
                        <a:t>olması,</a:t>
                      </a:r>
                    </a:p>
                    <a:p>
                      <a:pPr marL="742950" lvl="1" indent="-285750" algn="l" fontAlgn="ctr">
                        <a:buFontTx/>
                        <a:buChar char="-"/>
                      </a:pPr>
                      <a:endParaRPr lang="tr-TR" sz="1600" b="1" u="none" strike="noStrike" dirty="0" smtClean="0">
                        <a:effectLst/>
                      </a:endParaRPr>
                    </a:p>
                    <a:p>
                      <a:pPr marL="457200" lvl="1" indent="0" algn="l" fontAlgn="ctr">
                        <a:buFontTx/>
                        <a:buNone/>
                      </a:pPr>
                      <a:r>
                        <a:rPr lang="tr-TR" sz="1600" b="1" u="none" strike="noStrike" dirty="0" smtClean="0">
                          <a:effectLst/>
                        </a:rPr>
                        <a:t>--18 </a:t>
                      </a:r>
                      <a:r>
                        <a:rPr lang="tr-TR" sz="1600" b="1" u="none" strike="noStrike" dirty="0">
                          <a:effectLst/>
                        </a:rPr>
                        <a:t>yaşından büyük olması</a:t>
                      </a:r>
                      <a:r>
                        <a:rPr lang="tr-TR" sz="1600" b="1" u="none" strike="noStrike" dirty="0" smtClean="0">
                          <a:effectLst/>
                        </a:rPr>
                        <a:t>,</a:t>
                      </a:r>
                    </a:p>
                    <a:p>
                      <a:pPr marL="457200" lvl="1" indent="0" algn="l" fontAlgn="ctr">
                        <a:buFontTx/>
                        <a:buNone/>
                      </a:pPr>
                      <a:r>
                        <a:rPr lang="tr-TR" sz="1600" b="1" u="none" strike="noStrike" dirty="0">
                          <a:effectLst/>
                        </a:rPr>
                        <a:t/>
                      </a:r>
                      <a:br>
                        <a:rPr lang="tr-TR" sz="1600" b="1" u="none" strike="noStrike" dirty="0">
                          <a:effectLst/>
                        </a:rPr>
                      </a:br>
                      <a:r>
                        <a:rPr lang="tr-TR" sz="1600" u="none" strike="noStrike" dirty="0" smtClean="0">
                          <a:effectLst/>
                        </a:rPr>
                        <a:t>---İşe alındığı tarihten önceki </a:t>
                      </a:r>
                      <a:r>
                        <a:rPr lang="tr-TR" sz="1600" u="sng" strike="noStrike" dirty="0" smtClean="0">
                          <a:effectLst/>
                        </a:rPr>
                        <a:t>altı aylık </a:t>
                      </a:r>
                      <a:r>
                        <a:rPr lang="tr-TR" sz="1600" u="none" strike="noStrike" dirty="0" smtClean="0">
                          <a:effectLst/>
                        </a:rPr>
                        <a:t>dönemde verilen aylık prim ve hizmet belgelerinde kayıtlı olmaması,</a:t>
                      </a:r>
                    </a:p>
                    <a:p>
                      <a:pPr marL="457200" lvl="1" indent="0" algn="l" fontAlgn="ctr">
                        <a:buFontTx/>
                        <a:buNone/>
                      </a:pPr>
                      <a:r>
                        <a:rPr lang="tr-TR" sz="1600" u="none" strike="noStrike" dirty="0">
                          <a:effectLst/>
                        </a:rPr>
                        <a:t/>
                      </a:r>
                      <a:br>
                        <a:rPr lang="tr-TR" sz="1600" u="none" strike="noStrike" dirty="0">
                          <a:effectLst/>
                        </a:rPr>
                      </a:br>
                      <a:r>
                        <a:rPr lang="tr-TR" sz="1600" b="1" u="none" strike="noStrike" dirty="0" smtClean="0">
                          <a:effectLst/>
                        </a:rPr>
                        <a:t>---Fiilen </a:t>
                      </a:r>
                      <a:r>
                        <a:rPr lang="tr-TR" sz="1600" b="1" u="none" strike="noStrike" dirty="0">
                          <a:effectLst/>
                        </a:rPr>
                        <a:t>çalışması</a:t>
                      </a:r>
                      <a:r>
                        <a:rPr lang="tr-TR" sz="1600" b="1" u="none" strike="noStrike" dirty="0" smtClean="0">
                          <a:effectLst/>
                        </a:rPr>
                        <a:t>,</a:t>
                      </a:r>
                    </a:p>
                    <a:p>
                      <a:pPr marL="457200" lvl="1" indent="0" algn="l" fontAlgn="ctr">
                        <a:buFontTx/>
                        <a:buNone/>
                      </a:pPr>
                      <a:r>
                        <a:rPr lang="tr-TR" sz="1600" b="1" u="none" strike="noStrike" dirty="0">
                          <a:effectLst/>
                        </a:rPr>
                        <a:t/>
                      </a:r>
                      <a:br>
                        <a:rPr lang="tr-TR" sz="1600" b="1" u="none" strike="noStrike" dirty="0">
                          <a:effectLst/>
                        </a:rPr>
                      </a:br>
                      <a:r>
                        <a:rPr lang="tr-TR" sz="1600" u="none" strike="noStrike" dirty="0" smtClean="0">
                          <a:effectLst/>
                        </a:rPr>
                        <a:t>---Sigortalının</a:t>
                      </a:r>
                      <a:r>
                        <a:rPr lang="tr-TR" sz="1600" u="none" strike="noStrike" dirty="0">
                          <a:effectLst/>
                        </a:rPr>
                        <a:t>, ortalama sigortalı sayısına ilave olarak çalıştırılması</a:t>
                      </a:r>
                      <a:r>
                        <a:rPr lang="tr-TR" sz="1600" u="none" strike="noStrike" dirty="0" smtClean="0">
                          <a:effectLst/>
                        </a:rPr>
                        <a:t>,</a:t>
                      </a:r>
                    </a:p>
                    <a:p>
                      <a:pPr marL="457200" lvl="1" indent="0" algn="l" fontAlgn="ctr">
                        <a:buFontTx/>
                        <a:buNone/>
                      </a:pPr>
                      <a:r>
                        <a:rPr lang="tr-TR" sz="1600" u="none" strike="noStrike" dirty="0">
                          <a:effectLst/>
                        </a:rPr>
                        <a:t/>
                      </a:r>
                      <a:br>
                        <a:rPr lang="tr-TR" sz="1600" u="none" strike="noStrike" dirty="0">
                          <a:effectLst/>
                        </a:rPr>
                      </a:br>
                      <a:r>
                        <a:rPr lang="tr-TR" sz="1600" u="none" strike="noStrike" dirty="0" smtClean="0">
                          <a:effectLst/>
                        </a:rPr>
                        <a:t>---</a:t>
                      </a:r>
                      <a:r>
                        <a:rPr lang="tr-TR" sz="1600" b="1" u="none" strike="noStrike" dirty="0" smtClean="0">
                          <a:effectLst/>
                        </a:rPr>
                        <a:t>Yasal </a:t>
                      </a:r>
                      <a:r>
                        <a:rPr lang="tr-TR" sz="1600" b="1" u="none" strike="noStrike" dirty="0">
                          <a:effectLst/>
                        </a:rPr>
                        <a:t>ödeme süresi geçmiş prim, idari para cezası ve bunlara ilişkin gecikme cezası ve gecikme zammı borcunun bulunmaması,</a:t>
                      </a:r>
                      <a:br>
                        <a:rPr lang="tr-TR" sz="1600" b="1" u="none" strike="noStrike" dirty="0">
                          <a:effectLst/>
                        </a:rPr>
                      </a:br>
                      <a:endParaRPr lang="tr-TR" sz="1600" b="1" i="0" u="none" strike="noStrike" dirty="0">
                        <a:solidFill>
                          <a:srgbClr val="000000"/>
                        </a:solidFill>
                        <a:effectLst/>
                        <a:latin typeface="+mn-lt"/>
                      </a:endParaRPr>
                    </a:p>
                  </a:txBody>
                  <a:tcPr marL="4763" marR="4763" marT="6350" marB="0"/>
                </a:tc>
              </a:tr>
            </a:tbl>
          </a:graphicData>
        </a:graphic>
      </p:graphicFrame>
    </p:spTree>
    <p:extLst>
      <p:ext uri="{BB962C8B-B14F-4D97-AF65-F5344CB8AC3E}">
        <p14:creationId xmlns:p14="http://schemas.microsoft.com/office/powerpoint/2010/main" val="709521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5"/>
          <p:cNvGraphicFramePr>
            <a:graphicFrameLocks/>
          </p:cNvGraphicFramePr>
          <p:nvPr>
            <p:extLst>
              <p:ext uri="{D42A27DB-BD31-4B8C-83A1-F6EECF244321}">
                <p14:modId xmlns:p14="http://schemas.microsoft.com/office/powerpoint/2010/main" val="285837081"/>
              </p:ext>
            </p:extLst>
          </p:nvPr>
        </p:nvGraphicFramePr>
        <p:xfrm>
          <a:off x="686459" y="1629921"/>
          <a:ext cx="7897983" cy="4372462"/>
        </p:xfrm>
        <a:graphic>
          <a:graphicData uri="http://schemas.openxmlformats.org/drawingml/2006/table">
            <a:tbl>
              <a:tblPr firstRow="1" firstCol="1" bandRow="1">
                <a:tableStyleId>{5940675A-B579-460E-94D1-54222C63F5DA}</a:tableStyleId>
              </a:tblPr>
              <a:tblGrid>
                <a:gridCol w="2632089"/>
                <a:gridCol w="2632947"/>
                <a:gridCol w="2632947"/>
              </a:tblGrid>
              <a:tr h="0">
                <a:tc>
                  <a:txBody>
                    <a:bodyPr/>
                    <a:lstStyle/>
                    <a:p>
                      <a:pPr>
                        <a:lnSpc>
                          <a:spcPct val="115000"/>
                        </a:lnSpc>
                        <a:spcAft>
                          <a:spcPts val="0"/>
                        </a:spcAft>
                      </a:pPr>
                      <a:r>
                        <a:rPr lang="tr-TR" sz="1800" b="1" dirty="0" smtClean="0">
                          <a:effectLst/>
                        </a:rPr>
                        <a:t>Kategori</a:t>
                      </a:r>
                      <a:endParaRPr lang="tr-TR" sz="1800" b="1"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b="1" dirty="0" smtClean="0">
                          <a:effectLst/>
                        </a:rPr>
                        <a:t>Mesleki</a:t>
                      </a:r>
                      <a:r>
                        <a:rPr lang="tr-TR" sz="1800" b="1" baseline="0" dirty="0" smtClean="0">
                          <a:effectLst/>
                        </a:rPr>
                        <a:t> Yeterlilik Statüsü</a:t>
                      </a:r>
                      <a:endParaRPr lang="tr-TR" sz="1800" b="1"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b="1" dirty="0" smtClean="0">
                          <a:effectLst/>
                        </a:rPr>
                        <a:t>Yararlanma Süresi</a:t>
                      </a:r>
                      <a:endParaRPr lang="tr-TR" sz="1800" b="1" dirty="0">
                        <a:effectLst/>
                        <a:latin typeface="+mn-lt"/>
                        <a:ea typeface="Calibri"/>
                        <a:cs typeface="Times New Roman"/>
                      </a:endParaRPr>
                    </a:p>
                  </a:txBody>
                  <a:tcPr marL="51435" marR="51435" marT="0" marB="0"/>
                </a:tc>
              </a:tr>
              <a:tr h="387880">
                <a:tc>
                  <a:txBody>
                    <a:bodyPr/>
                    <a:lstStyle/>
                    <a:p>
                      <a:pPr>
                        <a:lnSpc>
                          <a:spcPct val="115000"/>
                        </a:lnSpc>
                        <a:spcAft>
                          <a:spcPts val="0"/>
                        </a:spcAft>
                      </a:pPr>
                      <a:r>
                        <a:rPr lang="tr-TR" sz="1800" dirty="0" smtClean="0">
                          <a:effectLst/>
                        </a:rPr>
                        <a:t>Kadınlar</a:t>
                      </a:r>
                      <a:r>
                        <a:rPr lang="tr-TR" sz="1800" baseline="0" dirty="0" smtClean="0">
                          <a:effectLst/>
                        </a:rPr>
                        <a:t> veya 18-29 Yaş Arası Erkekler</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 Yok</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24 ay</a:t>
                      </a:r>
                      <a:endParaRPr lang="tr-TR" sz="1800" dirty="0">
                        <a:effectLst/>
                        <a:latin typeface="+mn-lt"/>
                        <a:ea typeface="Calibri"/>
                        <a:cs typeface="Times New Roman"/>
                      </a:endParaRPr>
                    </a:p>
                  </a:txBody>
                  <a:tcPr marL="51435" marR="51435" marT="0" marB="0"/>
                </a:tc>
              </a:tr>
              <a:tr h="902314">
                <a:tc>
                  <a:txBody>
                    <a:bodyPr/>
                    <a:lstStyle/>
                    <a:p>
                      <a:pPr>
                        <a:lnSpc>
                          <a:spcPct val="115000"/>
                        </a:lnSpc>
                        <a:spcAft>
                          <a:spcPts val="0"/>
                        </a:spcAft>
                      </a:pPr>
                      <a:r>
                        <a:rPr lang="tr-TR" sz="1800" dirty="0">
                          <a:effectLst/>
                        </a:rPr>
                        <a:t> </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Meslek Lisesi/Yüksekokulu Mezunları</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a:effectLst/>
                        </a:rPr>
                        <a:t>36 </a:t>
                      </a:r>
                      <a:r>
                        <a:rPr lang="tr-TR" sz="1800" dirty="0" smtClean="0">
                          <a:effectLst/>
                        </a:rPr>
                        <a:t>ay</a:t>
                      </a:r>
                      <a:endParaRPr lang="tr-TR" sz="1800" dirty="0">
                        <a:effectLst/>
                        <a:latin typeface="+mn-lt"/>
                        <a:ea typeface="Calibri"/>
                        <a:cs typeface="Times New Roman"/>
                      </a:endParaRPr>
                    </a:p>
                  </a:txBody>
                  <a:tcPr marL="51435" marR="51435" marT="0" marB="0"/>
                </a:tc>
              </a:tr>
              <a:tr h="902314">
                <a:tc>
                  <a:txBody>
                    <a:bodyPr/>
                    <a:lstStyle/>
                    <a:p>
                      <a:pPr>
                        <a:lnSpc>
                          <a:spcPct val="115000"/>
                        </a:lnSpc>
                        <a:spcAft>
                          <a:spcPts val="0"/>
                        </a:spcAft>
                      </a:pPr>
                      <a:r>
                        <a:rPr lang="tr-TR" sz="1800">
                          <a:effectLst/>
                        </a:rPr>
                        <a:t> </a:t>
                      </a:r>
                      <a:endParaRPr lang="tr-TR" sz="180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İŞKUR Mesleki Eğitim Programı Mezunları</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a:effectLst/>
                        </a:rPr>
                        <a:t>36 </a:t>
                      </a:r>
                      <a:r>
                        <a:rPr lang="tr-TR" sz="1800" dirty="0" smtClean="0">
                          <a:effectLst/>
                        </a:rPr>
                        <a:t>ay</a:t>
                      </a:r>
                      <a:endParaRPr lang="tr-TR" sz="1800" dirty="0">
                        <a:effectLst/>
                        <a:latin typeface="+mn-lt"/>
                        <a:ea typeface="Calibri"/>
                        <a:cs typeface="Times New Roman"/>
                      </a:endParaRPr>
                    </a:p>
                  </a:txBody>
                  <a:tcPr marL="51435" marR="51435" marT="0" marB="0"/>
                </a:tc>
              </a:tr>
              <a:tr h="601543">
                <a:tc>
                  <a:txBody>
                    <a:bodyPr/>
                    <a:lstStyle/>
                    <a:p>
                      <a:pPr>
                        <a:lnSpc>
                          <a:spcPct val="115000"/>
                        </a:lnSpc>
                        <a:spcAft>
                          <a:spcPts val="0"/>
                        </a:spcAft>
                      </a:pPr>
                      <a:r>
                        <a:rPr lang="tr-TR" sz="1800" dirty="0">
                          <a:effectLst/>
                        </a:rPr>
                        <a:t> </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Mesleki Yeterlilik Belgesi Sahipleri</a:t>
                      </a:r>
                      <a:endParaRPr lang="tr-TR" sz="1800" dirty="0">
                        <a:effectLst/>
                        <a:latin typeface="+mn-lt"/>
                        <a:ea typeface="Calibri"/>
                        <a:cs typeface="Times New Roman"/>
                      </a:endParaRPr>
                    </a:p>
                  </a:txBody>
                  <a:tcPr marL="51435" marR="51435" marT="0" marB="0"/>
                </a:tc>
                <a:tc>
                  <a:txBody>
                    <a:bodyPr/>
                    <a:lstStyle/>
                    <a:p>
                      <a:pPr>
                        <a:lnSpc>
                          <a:spcPct val="115000"/>
                        </a:lnSpc>
                        <a:spcAft>
                          <a:spcPts val="0"/>
                        </a:spcAft>
                      </a:pPr>
                      <a:r>
                        <a:rPr lang="tr-TR" sz="1800" dirty="0" smtClean="0">
                          <a:effectLst/>
                        </a:rPr>
                        <a:t>48 ay</a:t>
                      </a:r>
                      <a:endParaRPr lang="tr-TR" sz="1800" dirty="0">
                        <a:effectLst/>
                        <a:latin typeface="+mn-lt"/>
                        <a:ea typeface="Calibri"/>
                        <a:cs typeface="Times New Roman"/>
                      </a:endParaRPr>
                    </a:p>
                  </a:txBody>
                  <a:tcPr marL="51435" marR="51435" marT="0" marB="0"/>
                </a:tc>
              </a:tr>
              <a:tr h="601543">
                <a:tc>
                  <a:txBody>
                    <a:bodyPr/>
                    <a:lstStyle/>
                    <a:p>
                      <a:pPr>
                        <a:lnSpc>
                          <a:spcPct val="115000"/>
                        </a:lnSpc>
                        <a:spcAft>
                          <a:spcPts val="0"/>
                        </a:spcAft>
                      </a:pPr>
                      <a:r>
                        <a:rPr lang="tr-TR" sz="1800">
                          <a:effectLst/>
                        </a:rPr>
                        <a:t> </a:t>
                      </a:r>
                      <a:endParaRPr lang="tr-TR" sz="1800">
                        <a:effectLst/>
                        <a:latin typeface="+mn-lt"/>
                        <a:ea typeface="Calibri"/>
                        <a:cs typeface="Times New Roman"/>
                      </a:endParaRPr>
                    </a:p>
                  </a:txBody>
                  <a:tcPr marL="51435" marR="51435" marT="0" marB="0"/>
                </a:tc>
                <a:tc>
                  <a:txBody>
                    <a:bodyPr/>
                    <a:lstStyle/>
                    <a:p>
                      <a:pPr>
                        <a:lnSpc>
                          <a:spcPct val="115000"/>
                        </a:lnSpc>
                        <a:spcAft>
                          <a:spcPts val="0"/>
                        </a:spcAft>
                      </a:pPr>
                      <a:r>
                        <a:rPr lang="tr-TR" sz="1800" b="1" dirty="0" smtClean="0">
                          <a:solidFill>
                            <a:srgbClr val="FF0000"/>
                          </a:solidFill>
                          <a:effectLst/>
                        </a:rPr>
                        <a:t>İŞKUR’a Kayıtlı</a:t>
                      </a:r>
                      <a:r>
                        <a:rPr lang="tr-TR" sz="1800" b="1" baseline="0" dirty="0" smtClean="0">
                          <a:solidFill>
                            <a:srgbClr val="FF0000"/>
                          </a:solidFill>
                          <a:effectLst/>
                        </a:rPr>
                        <a:t> Olma Durumu</a:t>
                      </a:r>
                      <a:endParaRPr lang="tr-TR" sz="1800" b="1" dirty="0">
                        <a:solidFill>
                          <a:srgbClr val="FF0000"/>
                        </a:solidFill>
                        <a:effectLst/>
                        <a:latin typeface="+mn-lt"/>
                        <a:ea typeface="Calibri"/>
                        <a:cs typeface="Times New Roman"/>
                      </a:endParaRPr>
                    </a:p>
                  </a:txBody>
                  <a:tcPr marL="51435" marR="51435" marT="0" marB="0"/>
                </a:tc>
                <a:tc>
                  <a:txBody>
                    <a:bodyPr/>
                    <a:lstStyle/>
                    <a:p>
                      <a:pPr>
                        <a:lnSpc>
                          <a:spcPct val="115000"/>
                        </a:lnSpc>
                        <a:spcAft>
                          <a:spcPts val="0"/>
                        </a:spcAft>
                      </a:pPr>
                      <a:r>
                        <a:rPr lang="tr-TR" sz="1800" b="1" dirty="0" smtClean="0">
                          <a:solidFill>
                            <a:srgbClr val="FF0000"/>
                          </a:solidFill>
                          <a:effectLst/>
                        </a:rPr>
                        <a:t>İlave 6 ay</a:t>
                      </a:r>
                      <a:endParaRPr lang="tr-TR" sz="1800" b="1" dirty="0">
                        <a:solidFill>
                          <a:srgbClr val="FF0000"/>
                        </a:solidFill>
                        <a:effectLst/>
                        <a:latin typeface="+mn-lt"/>
                        <a:ea typeface="Calibri"/>
                        <a:cs typeface="Times New Roman"/>
                      </a:endParaRPr>
                    </a:p>
                  </a:txBody>
                  <a:tcPr marL="51435" marR="51435" marT="0" marB="0"/>
                </a:tc>
              </a:tr>
            </a:tbl>
          </a:graphicData>
        </a:graphic>
      </p:graphicFrame>
      <p:sp>
        <p:nvSpPr>
          <p:cNvPr id="5" name="Unvan 1"/>
          <p:cNvSpPr>
            <a:spLocks noGrp="1"/>
          </p:cNvSpPr>
          <p:nvPr>
            <p:ph type="title"/>
          </p:nvPr>
        </p:nvSpPr>
        <p:spPr>
          <a:xfrm>
            <a:off x="4694829" y="654051"/>
            <a:ext cx="4341353" cy="564515"/>
          </a:xfrm>
        </p:spPr>
        <p:txBody>
          <a:bodyPr>
            <a:noAutofit/>
          </a:bodyPr>
          <a:lstStyle/>
          <a:p>
            <a:pPr algn="r"/>
            <a:r>
              <a:rPr lang="tr-TR" sz="2000" b="1" dirty="0">
                <a:solidFill>
                  <a:srgbClr val="FF0000"/>
                </a:solidFill>
              </a:rPr>
              <a:t>Kadın, Genç İstihdamı ve Mesleki Yeterlilik Teşviki</a:t>
            </a:r>
          </a:p>
        </p:txBody>
      </p:sp>
    </p:spTree>
    <p:extLst>
      <p:ext uri="{BB962C8B-B14F-4D97-AF65-F5344CB8AC3E}">
        <p14:creationId xmlns:p14="http://schemas.microsoft.com/office/powerpoint/2010/main" val="3148276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98293" y="672884"/>
            <a:ext cx="5649320" cy="760132"/>
          </a:xfrm>
        </p:spPr>
        <p:txBody>
          <a:bodyPr>
            <a:noAutofit/>
          </a:bodyPr>
          <a:lstStyle/>
          <a:p>
            <a:pPr algn="r"/>
            <a:r>
              <a:rPr lang="tr-TR" sz="2000" b="1" dirty="0">
                <a:solidFill>
                  <a:srgbClr val="FF0000"/>
                </a:solidFill>
              </a:rPr>
              <a:t>Yatırımlarda Devlet Yardımları Hakkında </a:t>
            </a:r>
            <a:r>
              <a:rPr lang="tr-TR" sz="2000" b="1" dirty="0" smtClean="0">
                <a:solidFill>
                  <a:srgbClr val="FF0000"/>
                </a:solidFill>
              </a:rPr>
              <a:t>Karar Kapsamındaki Destekler</a:t>
            </a:r>
            <a:endParaRPr lang="tr-TR" sz="2000" b="1" dirty="0">
              <a:solidFill>
                <a:srgbClr val="FF0000"/>
              </a:solidFill>
            </a:endParaRPr>
          </a:p>
        </p:txBody>
      </p:sp>
      <p:graphicFrame>
        <p:nvGraphicFramePr>
          <p:cNvPr id="4" name="İçerik Yer Tutucusu 4"/>
          <p:cNvGraphicFramePr>
            <a:graphicFrameLocks/>
          </p:cNvGraphicFramePr>
          <p:nvPr>
            <p:extLst>
              <p:ext uri="{D42A27DB-BD31-4B8C-83A1-F6EECF244321}">
                <p14:modId xmlns:p14="http://schemas.microsoft.com/office/powerpoint/2010/main" val="2615892277"/>
              </p:ext>
            </p:extLst>
          </p:nvPr>
        </p:nvGraphicFramePr>
        <p:xfrm>
          <a:off x="421373" y="1637731"/>
          <a:ext cx="8381433" cy="4735773"/>
        </p:xfrm>
        <a:graphic>
          <a:graphicData uri="http://schemas.openxmlformats.org/drawingml/2006/table">
            <a:tbl>
              <a:tblPr firstRow="1" bandRow="1">
                <a:tableStyleId>{5940675A-B579-460E-94D1-54222C63F5DA}</a:tableStyleId>
              </a:tblPr>
              <a:tblGrid>
                <a:gridCol w="4086027"/>
                <a:gridCol w="4295406"/>
              </a:tblGrid>
              <a:tr h="444596">
                <a:tc>
                  <a:txBody>
                    <a:bodyPr/>
                    <a:lstStyle/>
                    <a:p>
                      <a:pPr algn="ctr" fontAlgn="ctr"/>
                      <a:r>
                        <a:rPr lang="tr-TR" sz="1800" b="1" u="none" strike="noStrike" dirty="0" smtClean="0">
                          <a:effectLst/>
                        </a:rPr>
                        <a:t>BİLGİ</a:t>
                      </a:r>
                      <a:endParaRPr lang="tr-TR" sz="1800" b="1" i="0" u="none" strike="noStrike" dirty="0">
                        <a:solidFill>
                          <a:srgbClr val="000000"/>
                        </a:solidFill>
                        <a:effectLst/>
                        <a:latin typeface="+mn-lt"/>
                      </a:endParaRPr>
                    </a:p>
                  </a:txBody>
                  <a:tcPr marL="4763" marR="4763" marT="6350" marB="0" anchor="ctr"/>
                </a:tc>
                <a:tc>
                  <a:txBody>
                    <a:bodyPr/>
                    <a:lstStyle/>
                    <a:p>
                      <a:pPr algn="ctr" fontAlgn="ctr"/>
                      <a:r>
                        <a:rPr lang="tr-TR" sz="1800" b="1" u="none" strike="noStrike" dirty="0" smtClean="0">
                          <a:effectLst/>
                        </a:rPr>
                        <a:t>KOŞULLARI</a:t>
                      </a:r>
                      <a:endParaRPr lang="tr-TR" sz="1800" b="1" i="0" u="none" strike="noStrike" dirty="0">
                        <a:solidFill>
                          <a:srgbClr val="000000"/>
                        </a:solidFill>
                        <a:effectLst/>
                        <a:latin typeface="+mn-lt"/>
                      </a:endParaRPr>
                    </a:p>
                  </a:txBody>
                  <a:tcPr marL="4763" marR="4763" marT="6350" marB="0" anchor="ctr"/>
                </a:tc>
              </a:tr>
              <a:tr h="4291177">
                <a:tc>
                  <a:txBody>
                    <a:bodyPr/>
                    <a:lstStyle/>
                    <a:p>
                      <a:pPr lvl="1" algn="l" fontAlgn="ctr"/>
                      <a:r>
                        <a:rPr lang="tr-TR" sz="1800" u="none" strike="noStrike" dirty="0" smtClean="0">
                          <a:effectLst/>
                        </a:rPr>
                        <a:t>- </a:t>
                      </a:r>
                      <a:r>
                        <a:rPr lang="tr-TR" sz="1800" b="1" u="none" strike="noStrike" dirty="0" smtClean="0">
                          <a:effectLst/>
                        </a:rPr>
                        <a:t>Yatırımlarda Devlet Yardımları Hakkında Kararlar </a:t>
                      </a:r>
                      <a:r>
                        <a:rPr lang="tr-TR" sz="1800" u="none" strike="noStrike" dirty="0">
                          <a:effectLst/>
                        </a:rPr>
                        <a:t>çerçevesinde düzenlenen teşvik belgeleri kapsamında gerçekleştirilecek yatırımlar ile istihdam edilecek sigortalılar için prime esas kazanç alt sınırı üzerinden hesaplanan </a:t>
                      </a:r>
                      <a:r>
                        <a:rPr lang="tr-TR" sz="1800" b="1" u="sng" strike="noStrike" dirty="0">
                          <a:effectLst/>
                        </a:rPr>
                        <a:t>sigorta prim işveren hisselerinin tamamı veya </a:t>
                      </a:r>
                      <a:r>
                        <a:rPr lang="tr-TR" sz="1800" b="1" u="sng" strike="noStrike" dirty="0" smtClean="0">
                          <a:effectLst/>
                        </a:rPr>
                        <a:t>6. bölge için işveren </a:t>
                      </a:r>
                      <a:r>
                        <a:rPr lang="tr-TR" sz="1800" b="1" u="sng" strike="noStrike" dirty="0">
                          <a:effectLst/>
                        </a:rPr>
                        <a:t>hisseleri ile birlikte sigortalı hisselerinin </a:t>
                      </a:r>
                      <a:r>
                        <a:rPr lang="tr-TR" sz="1800" b="1" u="sng" strike="noStrike" dirty="0" smtClean="0">
                          <a:effectLst/>
                        </a:rPr>
                        <a:t>tamamı Ekonomi </a:t>
                      </a:r>
                      <a:r>
                        <a:rPr lang="tr-TR" sz="1800" b="1" u="sng" strike="noStrike" dirty="0">
                          <a:effectLst/>
                        </a:rPr>
                        <a:t>Bakanlığınca karşılanmaktadır</a:t>
                      </a:r>
                      <a:r>
                        <a:rPr lang="tr-TR" sz="1800" u="none" strike="noStrike" dirty="0">
                          <a:effectLst/>
                        </a:rPr>
                        <a:t>.</a:t>
                      </a:r>
                      <a:br>
                        <a:rPr lang="tr-TR" sz="1800" u="none" strike="noStrike" dirty="0">
                          <a:effectLst/>
                        </a:rPr>
                      </a:br>
                      <a:r>
                        <a:rPr lang="tr-TR" sz="1800" u="none" strike="noStrike" dirty="0" smtClean="0">
                          <a:effectLst/>
                        </a:rPr>
                        <a:t>.</a:t>
                      </a:r>
                      <a:r>
                        <a:rPr lang="tr-TR" sz="1800" u="none" strike="noStrike" dirty="0">
                          <a:effectLst/>
                        </a:rPr>
                        <a:t/>
                      </a:r>
                      <a:br>
                        <a:rPr lang="tr-TR" sz="1800" u="none" strike="noStrike" dirty="0">
                          <a:effectLst/>
                        </a:rPr>
                      </a:br>
                      <a:r>
                        <a:rPr lang="tr-TR" sz="1800" u="none" strike="noStrike" dirty="0" smtClean="0">
                          <a:effectLst/>
                        </a:rPr>
                        <a:t>- 2012 yılında yürürlüğe</a:t>
                      </a:r>
                      <a:r>
                        <a:rPr lang="tr-TR" sz="1800" u="none" strike="noStrike" baseline="0" dirty="0" smtClean="0">
                          <a:effectLst/>
                        </a:rPr>
                        <a:t> girmiştir.</a:t>
                      </a:r>
                      <a:endParaRPr lang="tr-TR" sz="1800" b="0" i="0" u="none" strike="noStrike" dirty="0">
                        <a:solidFill>
                          <a:srgbClr val="000000"/>
                        </a:solidFill>
                        <a:effectLst/>
                        <a:latin typeface="+mn-lt"/>
                      </a:endParaRPr>
                    </a:p>
                  </a:txBody>
                  <a:tcPr marL="4763" marR="4763" marT="6350" marB="0"/>
                </a:tc>
                <a:tc>
                  <a:txBody>
                    <a:bodyPr/>
                    <a:lstStyle/>
                    <a:p>
                      <a:pPr lvl="1" algn="l" fontAlgn="ctr"/>
                      <a:r>
                        <a:rPr lang="tr-TR" sz="1800" u="none" strike="noStrike" dirty="0" smtClean="0">
                          <a:effectLst/>
                        </a:rPr>
                        <a:t>- </a:t>
                      </a:r>
                      <a:r>
                        <a:rPr lang="tr-TR" sz="1800" b="1" u="none" strike="noStrike" dirty="0" smtClean="0">
                          <a:effectLst/>
                        </a:rPr>
                        <a:t>Yatırıma başlayarak Ekonomi Bakanlığı’ndan yatırıma bağlı tamamlama vizesi yaptırmış olan işletmeler yararlanabilmektedir.</a:t>
                      </a:r>
                    </a:p>
                    <a:p>
                      <a:pPr marL="457200" lvl="1" indent="0" algn="l" fontAlgn="ctr">
                        <a:buFontTx/>
                        <a:buNone/>
                      </a:pPr>
                      <a:r>
                        <a:rPr lang="tr-TR" sz="1800" u="none" strike="noStrike" dirty="0" smtClean="0">
                          <a:effectLst/>
                        </a:rPr>
                        <a:t>Sigorta primi teşvikinden Ekonomi Bakanlığınca bildirilen ilave sigortalı sayısı kadar yararlanılabilmektedir.</a:t>
                      </a:r>
                    </a:p>
                    <a:p>
                      <a:pPr marL="457200" lvl="1" indent="0" algn="l" fontAlgn="ctr">
                        <a:buFontTx/>
                        <a:buNone/>
                      </a:pPr>
                      <a:r>
                        <a:rPr lang="tr-TR" sz="1800" b="1" u="none" strike="noStrike" baseline="0" dirty="0" smtClean="0">
                          <a:effectLst/>
                        </a:rPr>
                        <a:t>- Y</a:t>
                      </a:r>
                      <a:r>
                        <a:rPr lang="tr-TR" sz="1800" b="1" u="none" strike="noStrike" dirty="0" smtClean="0">
                          <a:effectLst/>
                        </a:rPr>
                        <a:t>atırımın tamamlanmasını müteakip bölgelere göre yatırıma başlanan tarihler esas</a:t>
                      </a:r>
                      <a:r>
                        <a:rPr lang="tr-TR" sz="1800" b="1" u="none" strike="noStrike" baseline="0" dirty="0" smtClean="0">
                          <a:effectLst/>
                        </a:rPr>
                        <a:t> alınarak 2 ila 10 yıl </a:t>
                      </a:r>
                      <a:r>
                        <a:rPr lang="tr-TR" sz="1800" b="1" u="none" strike="noStrike" dirty="0" smtClean="0">
                          <a:effectLst/>
                        </a:rPr>
                        <a:t>yararlanılabilmektedir.</a:t>
                      </a:r>
                    </a:p>
                    <a:p>
                      <a:pPr lvl="1" algn="l" fontAlgn="ctr"/>
                      <a:r>
                        <a:rPr lang="tr-TR" sz="1800" u="none" strike="noStrike" dirty="0" smtClean="0">
                          <a:effectLst/>
                        </a:rPr>
                        <a:t>- Türkiye genelinde </a:t>
                      </a:r>
                      <a:r>
                        <a:rPr lang="tr-TR" sz="1800" u="none" strike="noStrike" dirty="0" err="1" smtClean="0">
                          <a:effectLst/>
                        </a:rPr>
                        <a:t>SGK’ya</a:t>
                      </a:r>
                      <a:r>
                        <a:rPr lang="tr-TR" sz="1800" u="none" strike="noStrike" dirty="0" smtClean="0">
                          <a:effectLst/>
                        </a:rPr>
                        <a:t> borcunun olmaması gerekmektedir.</a:t>
                      </a:r>
                    </a:p>
                    <a:p>
                      <a:pPr lvl="1" algn="l" fontAlgn="ctr"/>
                      <a:r>
                        <a:rPr lang="tr-TR" sz="1800" u="none" strike="noStrike" dirty="0" smtClean="0">
                          <a:effectLst/>
                        </a:rPr>
                        <a:t>- İşletmenin vergi borcunun olmaması gerekmektedir.</a:t>
                      </a:r>
                      <a:endParaRPr lang="tr-TR" sz="1800" u="none" strike="noStrike" dirty="0" smtClean="0">
                        <a:effectLst/>
                        <a:latin typeface="+mn-lt"/>
                      </a:endParaRPr>
                    </a:p>
                  </a:txBody>
                  <a:tcPr marL="4763" marR="4763" marT="6350" marB="0"/>
                </a:tc>
              </a:tr>
            </a:tbl>
          </a:graphicData>
        </a:graphic>
      </p:graphicFrame>
    </p:spTree>
    <p:extLst>
      <p:ext uri="{BB962C8B-B14F-4D97-AF65-F5344CB8AC3E}">
        <p14:creationId xmlns:p14="http://schemas.microsoft.com/office/powerpoint/2010/main" val="81215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0931" y="714055"/>
            <a:ext cx="4612942" cy="609778"/>
          </a:xfrm>
        </p:spPr>
        <p:txBody>
          <a:bodyPr>
            <a:noAutofit/>
          </a:bodyPr>
          <a:lstStyle/>
          <a:p>
            <a:pPr algn="r"/>
            <a:r>
              <a:rPr lang="tr-TR" sz="2000" b="1" dirty="0">
                <a:solidFill>
                  <a:srgbClr val="FF0000"/>
                </a:solidFill>
                <a:effectLst>
                  <a:outerShdw blurRad="38100" dist="38100" dir="2700000" algn="tl">
                    <a:srgbClr val="000000">
                      <a:alpha val="43137"/>
                    </a:srgbClr>
                  </a:outerShdw>
                </a:effectLst>
              </a:rPr>
              <a:t>Yatırımlarda Devlet </a:t>
            </a:r>
            <a:r>
              <a:rPr lang="tr-TR" sz="2000" b="1" dirty="0" smtClean="0">
                <a:solidFill>
                  <a:srgbClr val="FF0000"/>
                </a:solidFill>
                <a:effectLst>
                  <a:outerShdw blurRad="38100" dist="38100" dir="2700000" algn="tl">
                    <a:srgbClr val="000000">
                      <a:alpha val="43137"/>
                    </a:srgbClr>
                  </a:outerShdw>
                </a:effectLst>
              </a:rPr>
              <a:t>Yardımları</a:t>
            </a:r>
            <a:br>
              <a:rPr lang="tr-TR" sz="2000" b="1" dirty="0" smtClean="0">
                <a:solidFill>
                  <a:srgbClr val="FF0000"/>
                </a:solidFill>
                <a:effectLst>
                  <a:outerShdw blurRad="38100" dist="38100" dir="2700000" algn="tl">
                    <a:srgbClr val="000000">
                      <a:alpha val="43137"/>
                    </a:srgbClr>
                  </a:outerShdw>
                </a:effectLst>
              </a:rPr>
            </a:br>
            <a:r>
              <a:rPr lang="tr-TR" sz="2000" b="1" dirty="0" smtClean="0">
                <a:solidFill>
                  <a:srgbClr val="FF0000"/>
                </a:solidFill>
                <a:effectLst>
                  <a:outerShdw blurRad="38100" dist="38100" dir="2700000" algn="tl">
                    <a:srgbClr val="000000">
                      <a:alpha val="43137"/>
                    </a:srgbClr>
                  </a:outerShdw>
                </a:effectLst>
              </a:rPr>
              <a:t>İller ve Süreler</a:t>
            </a:r>
            <a:endParaRPr lang="tr-TR" sz="2000" b="1" dirty="0">
              <a:solidFill>
                <a:srgbClr val="FF00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1433016"/>
            <a:ext cx="8816452" cy="542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01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86149" y="748905"/>
            <a:ext cx="3848668" cy="423942"/>
          </a:xfrm>
        </p:spPr>
        <p:txBody>
          <a:bodyPr>
            <a:normAutofit fontScale="90000"/>
          </a:bodyPr>
          <a:lstStyle/>
          <a:p>
            <a:r>
              <a:rPr lang="tr-TR" b="1" dirty="0" smtClean="0">
                <a:solidFill>
                  <a:srgbClr val="FF0000"/>
                </a:solidFill>
              </a:rPr>
              <a:t>Engelli İstihdamı Teşviki</a:t>
            </a:r>
            <a:endParaRPr lang="tr-TR" b="1" dirty="0">
              <a:solidFill>
                <a:srgbClr val="FF0000"/>
              </a:solidFill>
            </a:endParaRPr>
          </a:p>
        </p:txBody>
      </p:sp>
      <p:graphicFrame>
        <p:nvGraphicFramePr>
          <p:cNvPr id="4" name="İçerik Yer Tutucusu 4"/>
          <p:cNvGraphicFramePr>
            <a:graphicFrameLocks/>
          </p:cNvGraphicFramePr>
          <p:nvPr>
            <p:extLst>
              <p:ext uri="{D42A27DB-BD31-4B8C-83A1-F6EECF244321}">
                <p14:modId xmlns:p14="http://schemas.microsoft.com/office/powerpoint/2010/main" val="4169644790"/>
              </p:ext>
            </p:extLst>
          </p:nvPr>
        </p:nvGraphicFramePr>
        <p:xfrm>
          <a:off x="245660" y="1351128"/>
          <a:ext cx="8639033" cy="5254388"/>
        </p:xfrm>
        <a:graphic>
          <a:graphicData uri="http://schemas.openxmlformats.org/drawingml/2006/table">
            <a:tbl>
              <a:tblPr firstRow="1" bandRow="1">
                <a:tableStyleId>{5940675A-B579-460E-94D1-54222C63F5DA}</a:tableStyleId>
              </a:tblPr>
              <a:tblGrid>
                <a:gridCol w="4238016"/>
                <a:gridCol w="4401017"/>
              </a:tblGrid>
              <a:tr h="482883">
                <a:tc>
                  <a:txBody>
                    <a:bodyPr/>
                    <a:lstStyle/>
                    <a:p>
                      <a:pPr algn="ctr" fontAlgn="ctr"/>
                      <a:r>
                        <a:rPr lang="tr-TR" sz="1800" b="1" u="none" strike="noStrike" dirty="0" smtClean="0">
                          <a:effectLst/>
                        </a:rPr>
                        <a:t>BİLGİ</a:t>
                      </a:r>
                      <a:endParaRPr lang="tr-TR" sz="1800" b="1" i="0" u="none" strike="noStrike" dirty="0">
                        <a:solidFill>
                          <a:srgbClr val="000000"/>
                        </a:solidFill>
                        <a:effectLst/>
                        <a:latin typeface="+mn-lt"/>
                      </a:endParaRPr>
                    </a:p>
                  </a:txBody>
                  <a:tcPr marL="4763" marR="4763" marT="6350" marB="0" anchor="ctr"/>
                </a:tc>
                <a:tc>
                  <a:txBody>
                    <a:bodyPr/>
                    <a:lstStyle/>
                    <a:p>
                      <a:pPr algn="ctr" fontAlgn="ctr"/>
                      <a:r>
                        <a:rPr lang="tr-TR" sz="1800" b="1" u="none" strike="noStrike" dirty="0" smtClean="0">
                          <a:effectLst/>
                        </a:rPr>
                        <a:t>KOŞULLARI</a:t>
                      </a:r>
                      <a:endParaRPr lang="tr-TR" sz="1800" b="1" i="0" u="none" strike="noStrike" dirty="0">
                        <a:solidFill>
                          <a:srgbClr val="000000"/>
                        </a:solidFill>
                        <a:effectLst/>
                        <a:latin typeface="+mn-lt"/>
                      </a:endParaRPr>
                    </a:p>
                  </a:txBody>
                  <a:tcPr marL="4763" marR="4763" marT="6350" marB="0" anchor="ctr"/>
                </a:tc>
              </a:tr>
              <a:tr h="4771505">
                <a:tc>
                  <a:txBody>
                    <a:bodyPr/>
                    <a:lstStyle/>
                    <a:p>
                      <a:pPr marL="742950" marR="0" lvl="1" indent="-285750" algn="l" defTabSz="914400" rtl="0" eaLnBrk="1" fontAlgn="ctr" latinLnBrk="0" hangingPunct="1">
                        <a:lnSpc>
                          <a:spcPct val="100000"/>
                        </a:lnSpc>
                        <a:spcBef>
                          <a:spcPts val="0"/>
                        </a:spcBef>
                        <a:spcAft>
                          <a:spcPts val="0"/>
                        </a:spcAft>
                        <a:buClrTx/>
                        <a:buSzTx/>
                        <a:buFontTx/>
                        <a:buChar char="-"/>
                        <a:tabLst/>
                        <a:defRPr/>
                      </a:pPr>
                      <a:endParaRPr lang="tr-TR" sz="1800" u="none" strike="noStrike" dirty="0" smtClean="0">
                        <a:effectLst/>
                      </a:endParaRPr>
                    </a:p>
                    <a:p>
                      <a:pPr marL="742950" marR="0" lvl="1" indent="-285750" algn="l" defTabSz="914400" rtl="0" eaLnBrk="1" fontAlgn="ctr" latinLnBrk="0" hangingPunct="1">
                        <a:lnSpc>
                          <a:spcPct val="100000"/>
                        </a:lnSpc>
                        <a:spcBef>
                          <a:spcPts val="0"/>
                        </a:spcBef>
                        <a:spcAft>
                          <a:spcPts val="0"/>
                        </a:spcAft>
                        <a:buClrTx/>
                        <a:buSzTx/>
                        <a:buFontTx/>
                        <a:buChar char="-"/>
                        <a:tabLst/>
                        <a:defRPr/>
                      </a:pPr>
                      <a:r>
                        <a:rPr lang="tr-TR" sz="1800" u="none" strike="noStrike" dirty="0" smtClean="0">
                          <a:effectLst/>
                        </a:rPr>
                        <a:t>4857 sayılı İş Kanunu’nun 30. maddesine göre, 50 ve</a:t>
                      </a:r>
                      <a:r>
                        <a:rPr lang="tr-TR" sz="1800" u="none" strike="noStrike" baseline="0" dirty="0" smtClean="0">
                          <a:effectLst/>
                        </a:rPr>
                        <a:t> daha fazla işçi çalıştıran işyerlerinde</a:t>
                      </a:r>
                      <a:r>
                        <a:rPr lang="tr-TR" sz="1800" u="none" strike="noStrike" dirty="0" smtClean="0">
                          <a:effectLst/>
                        </a:rPr>
                        <a:t> </a:t>
                      </a:r>
                      <a:r>
                        <a:rPr lang="tr-TR" sz="1800" u="none" strike="noStrike" dirty="0">
                          <a:effectLst/>
                        </a:rPr>
                        <a:t>%3 </a:t>
                      </a:r>
                      <a:r>
                        <a:rPr lang="tr-TR" sz="1800" u="none" strike="noStrike" dirty="0" smtClean="0">
                          <a:effectLst/>
                        </a:rPr>
                        <a:t>oranında engelli </a:t>
                      </a:r>
                      <a:r>
                        <a:rPr lang="tr-TR" sz="1800" u="none" strike="noStrike" dirty="0">
                          <a:effectLst/>
                        </a:rPr>
                        <a:t>çalıştırmakla yükümlü olan işyerlerinde </a:t>
                      </a:r>
                      <a:r>
                        <a:rPr lang="tr-TR" sz="1800" u="none" strike="noStrike" dirty="0" smtClean="0">
                          <a:effectLst/>
                        </a:rPr>
                        <a:t>işveren </a:t>
                      </a:r>
                      <a:r>
                        <a:rPr lang="tr-TR" sz="1800" u="none" strike="noStrike" dirty="0">
                          <a:effectLst/>
                        </a:rPr>
                        <a:t>hissesi prim indirimi %100 </a:t>
                      </a:r>
                      <a:r>
                        <a:rPr lang="tr-TR" sz="1800" u="none" strike="noStrike" dirty="0" smtClean="0">
                          <a:effectLst/>
                        </a:rPr>
                        <a:t>olarak, kontenjan fazlası çalıştırılan engelli</a:t>
                      </a:r>
                      <a:r>
                        <a:rPr lang="tr-TR" sz="1800" u="none" strike="noStrike" baseline="0" dirty="0" smtClean="0">
                          <a:effectLst/>
                        </a:rPr>
                        <a:t> sigortalılardan dolayı ise %50 olarak</a:t>
                      </a:r>
                      <a:r>
                        <a:rPr lang="tr-TR" sz="1800" u="none" strike="noStrike" dirty="0" smtClean="0">
                          <a:effectLst/>
                        </a:rPr>
                        <a:t> uygulanmaktaydı.</a:t>
                      </a:r>
                      <a:r>
                        <a:rPr lang="tr-TR" sz="1800" u="none" strike="noStrike" dirty="0">
                          <a:effectLst/>
                        </a:rPr>
                        <a:t/>
                      </a:r>
                      <a:br>
                        <a:rPr lang="tr-TR" sz="1800" u="none" strike="noStrike" dirty="0">
                          <a:effectLst/>
                        </a:rPr>
                      </a:br>
                      <a:endParaRPr lang="tr-TR" sz="1800" u="none" strike="noStrike"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800" u="none" strike="noStrike" dirty="0" smtClean="0">
                        <a:effectLst/>
                      </a:endParaRPr>
                    </a:p>
                    <a:p>
                      <a:pPr marL="742950" marR="0" lvl="1" indent="-285750" algn="l" defTabSz="914400" rtl="0" eaLnBrk="1" fontAlgn="ctr" latinLnBrk="0" hangingPunct="1">
                        <a:lnSpc>
                          <a:spcPct val="100000"/>
                        </a:lnSpc>
                        <a:spcBef>
                          <a:spcPts val="0"/>
                        </a:spcBef>
                        <a:spcAft>
                          <a:spcPts val="0"/>
                        </a:spcAft>
                        <a:buClrTx/>
                        <a:buSzTx/>
                        <a:buFontTx/>
                        <a:buChar char="-"/>
                        <a:tabLst/>
                        <a:defRPr/>
                      </a:pPr>
                      <a:r>
                        <a:rPr lang="tr-TR" sz="1800" b="1" kern="150" dirty="0" smtClean="0">
                          <a:solidFill>
                            <a:srgbClr val="FF0000"/>
                          </a:solidFill>
                        </a:rPr>
                        <a:t>19.02.2014 </a:t>
                      </a:r>
                      <a:r>
                        <a:rPr lang="tr-TR" sz="1800" b="1" u="none" strike="noStrike" kern="1200" dirty="0" smtClean="0">
                          <a:solidFill>
                            <a:srgbClr val="FF0000"/>
                          </a:solidFill>
                          <a:effectLst/>
                        </a:rPr>
                        <a:t>tarihinde revize edilmiş ve kota dışındaki istihdamda</a:t>
                      </a:r>
                      <a:r>
                        <a:rPr lang="tr-TR" sz="1800" b="1" u="none" strike="noStrike" kern="1200" baseline="0" dirty="0" smtClean="0">
                          <a:solidFill>
                            <a:srgbClr val="FF0000"/>
                          </a:solidFill>
                          <a:effectLst/>
                        </a:rPr>
                        <a:t> da %100 indirim imkanı sağlanmıştır. </a:t>
                      </a:r>
                      <a:endParaRPr lang="tr-TR" sz="1800" b="1" u="none" strike="noStrike" kern="1200" dirty="0">
                        <a:solidFill>
                          <a:srgbClr val="FF0000"/>
                        </a:solidFill>
                        <a:effectLst/>
                        <a:latin typeface="+mn-lt"/>
                        <a:ea typeface="+mn-ea"/>
                        <a:cs typeface="+mn-cs"/>
                      </a:endParaRPr>
                    </a:p>
                  </a:txBody>
                  <a:tcPr marL="4763" marR="4763" marT="6350" marB="0"/>
                </a:tc>
                <a:tc>
                  <a:txBody>
                    <a:bodyPr/>
                    <a:lstStyle/>
                    <a:p>
                      <a:pPr lvl="1" algn="l" fontAlgn="ctr"/>
                      <a:endParaRPr lang="tr-TR" sz="1800" u="none" strike="noStrike" dirty="0" smtClean="0">
                        <a:effectLst/>
                      </a:endParaRPr>
                    </a:p>
                    <a:p>
                      <a:pPr lvl="1" algn="l" fontAlgn="ctr"/>
                      <a:endParaRPr lang="tr-TR" sz="1800" u="none" strike="noStrike" dirty="0" smtClean="0">
                        <a:effectLst/>
                      </a:endParaRPr>
                    </a:p>
                    <a:p>
                      <a:pPr lvl="1" algn="l" fontAlgn="ctr"/>
                      <a:r>
                        <a:rPr lang="tr-TR" sz="1800" u="none" strike="noStrike" dirty="0" smtClean="0">
                          <a:effectLst/>
                        </a:rPr>
                        <a:t>- Engelli sigortalı</a:t>
                      </a:r>
                      <a:r>
                        <a:rPr lang="tr-TR" sz="1800" u="none" strike="noStrike" baseline="0" dirty="0" smtClean="0">
                          <a:effectLst/>
                        </a:rPr>
                        <a:t> çalıştıran bütün işyerlerinde uygulanmaktadır.</a:t>
                      </a:r>
                    </a:p>
                    <a:p>
                      <a:pPr lvl="1" algn="l" fontAlgn="ctr"/>
                      <a:endParaRPr lang="tr-TR" sz="1800" u="none" strike="noStrike" dirty="0" smtClean="0">
                        <a:effectLst/>
                      </a:endParaRPr>
                    </a:p>
                    <a:p>
                      <a:pPr lvl="1" algn="l" fontAlgn="ctr"/>
                      <a:endParaRPr lang="tr-TR" sz="1800" u="none" strike="noStrike" dirty="0" smtClean="0">
                        <a:effectLst/>
                      </a:endParaRPr>
                    </a:p>
                    <a:p>
                      <a:pPr lvl="1" algn="l" fontAlgn="ctr"/>
                      <a:r>
                        <a:rPr lang="tr-TR" sz="1800" u="sng" strike="noStrike" dirty="0" smtClean="0">
                          <a:effectLst/>
                        </a:rPr>
                        <a:t>- Her </a:t>
                      </a:r>
                      <a:r>
                        <a:rPr lang="tr-TR" sz="1800" u="sng" strike="noStrike" dirty="0">
                          <a:effectLst/>
                        </a:rPr>
                        <a:t>yıl Ocak ayında SGK 2008-77 genelge ekindeki form </a:t>
                      </a:r>
                      <a:r>
                        <a:rPr lang="tr-TR" sz="1800" u="sng" strike="noStrike" dirty="0" smtClean="0">
                          <a:effectLst/>
                        </a:rPr>
                        <a:t>ile kişinin engellilik durumunun</a:t>
                      </a:r>
                      <a:r>
                        <a:rPr lang="tr-TR" sz="1800" u="sng" strike="noStrike" baseline="0" dirty="0" smtClean="0">
                          <a:effectLst/>
                        </a:rPr>
                        <a:t> devam edip etmediği hakkında</a:t>
                      </a:r>
                      <a:r>
                        <a:rPr lang="tr-TR" sz="1800" u="sng" strike="noStrike" dirty="0" smtClean="0">
                          <a:effectLst/>
                        </a:rPr>
                        <a:t> </a:t>
                      </a:r>
                      <a:r>
                        <a:rPr lang="tr-TR" sz="1800" u="sng" strike="noStrike" dirty="0">
                          <a:effectLst/>
                        </a:rPr>
                        <a:t>bildirim yapılması gerekmektedir.</a:t>
                      </a:r>
                      <a:br>
                        <a:rPr lang="tr-TR" sz="1800" u="sng" strike="noStrike" dirty="0">
                          <a:effectLst/>
                        </a:rPr>
                      </a:br>
                      <a:endParaRPr lang="tr-TR" sz="1800" b="0" i="0" u="sng" strike="noStrike" dirty="0">
                        <a:solidFill>
                          <a:srgbClr val="000000"/>
                        </a:solidFill>
                        <a:effectLst/>
                        <a:latin typeface="+mn-lt"/>
                      </a:endParaRPr>
                    </a:p>
                  </a:txBody>
                  <a:tcPr marL="4763" marR="4763" marT="6350" marB="0"/>
                </a:tc>
              </a:tr>
            </a:tbl>
          </a:graphicData>
        </a:graphic>
      </p:graphicFrame>
    </p:spTree>
    <p:extLst>
      <p:ext uri="{BB962C8B-B14F-4D97-AF65-F5344CB8AC3E}">
        <p14:creationId xmlns:p14="http://schemas.microsoft.com/office/powerpoint/2010/main" val="1180583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4113" y="747628"/>
            <a:ext cx="5103410" cy="393235"/>
          </a:xfrm>
        </p:spPr>
        <p:txBody>
          <a:bodyPr>
            <a:normAutofit fontScale="90000"/>
          </a:bodyPr>
          <a:lstStyle/>
          <a:p>
            <a:pPr algn="r"/>
            <a:r>
              <a:rPr lang="tr-TR" b="1" dirty="0" smtClean="0">
                <a:solidFill>
                  <a:srgbClr val="FF0000"/>
                </a:solidFill>
              </a:rPr>
              <a:t>Ar-Ge İstihdamı Teşviki</a:t>
            </a:r>
            <a:endParaRPr lang="tr-TR" b="1" dirty="0">
              <a:solidFill>
                <a:srgbClr val="FF0000"/>
              </a:solidFill>
            </a:endParaRPr>
          </a:p>
        </p:txBody>
      </p:sp>
      <p:graphicFrame>
        <p:nvGraphicFramePr>
          <p:cNvPr id="4" name="İçerik Yer Tutucusu 4"/>
          <p:cNvGraphicFramePr>
            <a:graphicFrameLocks/>
          </p:cNvGraphicFramePr>
          <p:nvPr>
            <p:extLst>
              <p:ext uri="{D42A27DB-BD31-4B8C-83A1-F6EECF244321}">
                <p14:modId xmlns:p14="http://schemas.microsoft.com/office/powerpoint/2010/main" val="2005922092"/>
              </p:ext>
            </p:extLst>
          </p:nvPr>
        </p:nvGraphicFramePr>
        <p:xfrm>
          <a:off x="177421" y="1523699"/>
          <a:ext cx="8707272" cy="5122761"/>
        </p:xfrm>
        <a:graphic>
          <a:graphicData uri="http://schemas.openxmlformats.org/drawingml/2006/table">
            <a:tbl>
              <a:tblPr firstRow="1" bandRow="1">
                <a:tableStyleId>{5940675A-B579-460E-94D1-54222C63F5DA}</a:tableStyleId>
              </a:tblPr>
              <a:tblGrid>
                <a:gridCol w="4091025"/>
                <a:gridCol w="4616247"/>
              </a:tblGrid>
              <a:tr h="488208">
                <a:tc>
                  <a:txBody>
                    <a:bodyPr/>
                    <a:lstStyle/>
                    <a:p>
                      <a:pPr algn="ctr" fontAlgn="ctr"/>
                      <a:r>
                        <a:rPr lang="tr-TR" sz="1800" b="1" u="none" strike="noStrike" dirty="0" smtClean="0">
                          <a:effectLst/>
                        </a:rPr>
                        <a:t>BİLGİ</a:t>
                      </a:r>
                      <a:endParaRPr lang="tr-TR" sz="1800" b="1" i="0" u="none" strike="noStrike" dirty="0">
                        <a:solidFill>
                          <a:srgbClr val="000000"/>
                        </a:solidFill>
                        <a:effectLst/>
                        <a:latin typeface="+mn-lt"/>
                      </a:endParaRPr>
                    </a:p>
                  </a:txBody>
                  <a:tcPr marL="4763" marR="4763" marT="6350" marB="0" anchor="ctr"/>
                </a:tc>
                <a:tc>
                  <a:txBody>
                    <a:bodyPr/>
                    <a:lstStyle/>
                    <a:p>
                      <a:pPr algn="ctr" fontAlgn="ctr"/>
                      <a:r>
                        <a:rPr lang="tr-TR" sz="1800" b="1" u="none" strike="noStrike" dirty="0" smtClean="0">
                          <a:effectLst/>
                        </a:rPr>
                        <a:t>KOŞULLARI</a:t>
                      </a:r>
                      <a:endParaRPr lang="tr-TR" sz="1800" b="1" i="0" u="none" strike="noStrike" dirty="0">
                        <a:solidFill>
                          <a:srgbClr val="000000"/>
                        </a:solidFill>
                        <a:effectLst/>
                        <a:latin typeface="+mn-lt"/>
                      </a:endParaRPr>
                    </a:p>
                  </a:txBody>
                  <a:tcPr marL="4763" marR="4763" marT="6350" marB="0" anchor="ctr"/>
                </a:tc>
              </a:tr>
              <a:tr h="4634553">
                <a:tc>
                  <a:txBody>
                    <a:bodyPr/>
                    <a:lstStyle/>
                    <a:p>
                      <a:pPr marL="457200" lvl="1" indent="0" algn="l" fontAlgn="ctr">
                        <a:buFontTx/>
                        <a:buNone/>
                      </a:pPr>
                      <a:endParaRPr lang="tr-TR" sz="1800" u="none" strike="noStrike" dirty="0" smtClean="0">
                        <a:effectLst/>
                      </a:endParaRPr>
                    </a:p>
                    <a:p>
                      <a:pPr marL="457200" lvl="1" indent="0" algn="l" fontAlgn="ctr">
                        <a:buFontTx/>
                        <a:buNone/>
                      </a:pPr>
                      <a:r>
                        <a:rPr lang="tr-TR" sz="1800" u="none" strike="noStrike" dirty="0" smtClean="0">
                          <a:effectLst/>
                        </a:rPr>
                        <a:t>- 5746 </a:t>
                      </a:r>
                      <a:r>
                        <a:rPr lang="tr-TR" sz="1800" u="none" strike="noStrike" dirty="0">
                          <a:effectLst/>
                        </a:rPr>
                        <a:t>sayılı Araştırma-Geliştirme Faaliyetlerinin Desteklenmesi Hakkında </a:t>
                      </a:r>
                      <a:r>
                        <a:rPr lang="tr-TR" sz="1800" u="none" strike="noStrike" dirty="0" smtClean="0">
                          <a:effectLst/>
                        </a:rPr>
                        <a:t>Kanun’da düzenlenmiştir.</a:t>
                      </a:r>
                    </a:p>
                    <a:p>
                      <a:pPr marL="457200" lvl="1" indent="0" algn="l" fontAlgn="ctr">
                        <a:buFontTx/>
                        <a:buNone/>
                      </a:pPr>
                      <a:endParaRPr lang="tr-TR" sz="1800" u="none" strike="noStrike" dirty="0">
                        <a:effectLst/>
                      </a:endParaRPr>
                    </a:p>
                    <a:p>
                      <a:pPr marL="457200" lvl="1" indent="0" algn="l" fontAlgn="ctr">
                        <a:buFontTx/>
                        <a:buNone/>
                      </a:pPr>
                      <a:r>
                        <a:rPr lang="tr-TR" sz="1800" u="none" strike="noStrike" baseline="0" dirty="0" smtClean="0">
                          <a:effectLst/>
                        </a:rPr>
                        <a:t>- 6552 sayılı Kanunla yapılan düzenleme ile 11.09.2014 tarihinden itibaren kapsama giren her bir sigortalı için </a:t>
                      </a:r>
                      <a:r>
                        <a:rPr lang="tr-TR" sz="1800" b="1" u="sng" strike="noStrike" baseline="0" dirty="0" smtClean="0">
                          <a:solidFill>
                            <a:srgbClr val="FF0000"/>
                          </a:solidFill>
                          <a:effectLst/>
                        </a:rPr>
                        <a:t>31.12.2023</a:t>
                      </a:r>
                      <a:r>
                        <a:rPr lang="tr-TR" sz="1800" u="sng" strike="noStrike" baseline="0" dirty="0" smtClean="0">
                          <a:solidFill>
                            <a:srgbClr val="FF0000"/>
                          </a:solidFill>
                          <a:effectLst/>
                        </a:rPr>
                        <a:t> </a:t>
                      </a:r>
                      <a:r>
                        <a:rPr lang="tr-TR" sz="1800" u="none" strike="noStrike" baseline="0" dirty="0" smtClean="0">
                          <a:effectLst/>
                        </a:rPr>
                        <a:t>tarihine kadar uygulanmak üzere yeniden düzenleme yapılmıştır.</a:t>
                      </a:r>
                    </a:p>
                    <a:p>
                      <a:pPr marL="457200" lvl="1" indent="0" algn="l" fontAlgn="ctr">
                        <a:buFontTx/>
                        <a:buNone/>
                      </a:pPr>
                      <a:endParaRPr lang="tr-TR" sz="1800" u="none" strike="noStrike" baseline="0" dirty="0" smtClean="0">
                        <a:effectLst/>
                      </a:endParaRPr>
                    </a:p>
                    <a:p>
                      <a:pPr marL="457200" lvl="1" indent="0" algn="l" fontAlgn="ctr">
                        <a:buFontTx/>
                        <a:buNone/>
                      </a:pPr>
                      <a:r>
                        <a:rPr lang="tr-TR" sz="1800" b="1" u="none" strike="noStrike" baseline="0" dirty="0" smtClean="0">
                          <a:solidFill>
                            <a:srgbClr val="FF0000"/>
                          </a:solidFill>
                          <a:effectLst/>
                        </a:rPr>
                        <a:t> - Sosyal güvenlik primi işveren payının yarısı Maliye Bakanlığı tarafından karşılanmaktadır.</a:t>
                      </a:r>
                      <a:endParaRPr lang="tr-TR" sz="1800" b="1" i="0" u="none" strike="noStrike" dirty="0">
                        <a:solidFill>
                          <a:srgbClr val="FF0000"/>
                        </a:solidFill>
                        <a:effectLst/>
                        <a:latin typeface="+mn-lt"/>
                      </a:endParaRPr>
                    </a:p>
                  </a:txBody>
                  <a:tcPr marL="4763" marR="4763" marT="6350" marB="0"/>
                </a:tc>
                <a:tc>
                  <a:txBody>
                    <a:bodyPr/>
                    <a:lstStyle/>
                    <a:p>
                      <a:pPr marL="457200" lvl="1" indent="0">
                        <a:buFontTx/>
                        <a:buNone/>
                      </a:pPr>
                      <a:endParaRPr lang="tr-TR" sz="1800" u="none" strike="noStrike" kern="1200" dirty="0" smtClean="0">
                        <a:effectLst/>
                      </a:endParaRPr>
                    </a:p>
                    <a:p>
                      <a:pPr marL="457200" lvl="1" indent="0">
                        <a:buFontTx/>
                        <a:buNone/>
                      </a:pPr>
                      <a:r>
                        <a:rPr lang="tr-TR" sz="1800" u="none" strike="noStrike" kern="1200" dirty="0" smtClean="0">
                          <a:effectLst/>
                        </a:rPr>
                        <a:t>- </a:t>
                      </a:r>
                      <a:r>
                        <a:rPr lang="tr-TR" sz="1800" b="1" u="none" strike="noStrike" kern="1200" dirty="0" smtClean="0">
                          <a:effectLst/>
                        </a:rPr>
                        <a:t>Ar-Ge faaliyetlerinde doğrudan görevli olan araştırmacı ve teknisyenlerin (Ar-Ge personelinin) tamamı </a:t>
                      </a:r>
                    </a:p>
                    <a:p>
                      <a:pPr marL="457200" lvl="1" indent="0">
                        <a:buFontTx/>
                        <a:buNone/>
                      </a:pPr>
                      <a:endParaRPr lang="tr-TR" sz="1800" b="1" u="none" strike="noStrike" kern="1200" dirty="0" smtClean="0">
                        <a:effectLst/>
                      </a:endParaRPr>
                    </a:p>
                    <a:p>
                      <a:pPr marL="457200" lvl="1" indent="0">
                        <a:buFontTx/>
                        <a:buNone/>
                      </a:pPr>
                      <a:endParaRPr lang="tr-TR" sz="1800" u="none" strike="noStrike" kern="1200" dirty="0" smtClean="0">
                        <a:effectLst/>
                      </a:endParaRPr>
                    </a:p>
                    <a:p>
                      <a:pPr marL="457200" lvl="1" indent="0">
                        <a:buFontTx/>
                        <a:buNone/>
                      </a:pPr>
                      <a:r>
                        <a:rPr lang="tr-TR" sz="1800" u="none" strike="noStrike" kern="1200" dirty="0" smtClean="0">
                          <a:effectLst/>
                        </a:rPr>
                        <a:t>- </a:t>
                      </a:r>
                      <a:r>
                        <a:rPr lang="tr-TR" sz="1800" b="1" u="none" strike="noStrike" kern="1200" dirty="0" smtClean="0">
                          <a:effectLst/>
                        </a:rPr>
                        <a:t>Ar-Ge personel sayısının %10’unu aşmamak kaydıyla </a:t>
                      </a:r>
                      <a:r>
                        <a:rPr lang="tr-TR" sz="1800" u="none" strike="noStrike" kern="1200" dirty="0" smtClean="0">
                          <a:effectLst/>
                        </a:rPr>
                        <a:t>Ar-Ge</a:t>
                      </a:r>
                    </a:p>
                    <a:p>
                      <a:pPr lvl="1"/>
                      <a:r>
                        <a:rPr lang="tr-TR" sz="1800" u="none" strike="noStrike" kern="1200" dirty="0" smtClean="0">
                          <a:effectLst/>
                        </a:rPr>
                        <a:t>faaliyetlerine katılan veya bu faaliyetlerle doğrudan ilişkili </a:t>
                      </a:r>
                      <a:r>
                        <a:rPr lang="tr-TR" sz="1800" b="1" u="none" strike="noStrike" kern="1200" dirty="0" smtClean="0">
                          <a:effectLst/>
                        </a:rPr>
                        <a:t>yönetici, teknik eleman, laborant, sekreter, işçi ve benzeri personel (destek personeli)</a:t>
                      </a:r>
                    </a:p>
                  </a:txBody>
                  <a:tcPr marL="4763" marR="4763" marT="6350" marB="0"/>
                </a:tc>
              </a:tr>
            </a:tbl>
          </a:graphicData>
        </a:graphic>
      </p:graphicFrame>
    </p:spTree>
    <p:extLst>
      <p:ext uri="{BB962C8B-B14F-4D97-AF65-F5344CB8AC3E}">
        <p14:creationId xmlns:p14="http://schemas.microsoft.com/office/powerpoint/2010/main" val="333628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75814" y="708822"/>
            <a:ext cx="6359004" cy="640715"/>
          </a:xfrm>
        </p:spPr>
        <p:txBody>
          <a:bodyPr>
            <a:normAutofit/>
          </a:bodyPr>
          <a:lstStyle/>
          <a:p>
            <a:pPr algn="r"/>
            <a:r>
              <a:rPr lang="tr-TR" sz="2000" b="1" dirty="0">
                <a:solidFill>
                  <a:srgbClr val="FF0000"/>
                </a:solidFill>
              </a:rPr>
              <a:t>Kültür Yatırımları ve Girişimlerinin Teşviki</a:t>
            </a:r>
          </a:p>
        </p:txBody>
      </p:sp>
      <p:graphicFrame>
        <p:nvGraphicFramePr>
          <p:cNvPr id="4" name="İçerik Yer Tutucusu 4"/>
          <p:cNvGraphicFramePr>
            <a:graphicFrameLocks/>
          </p:cNvGraphicFramePr>
          <p:nvPr>
            <p:extLst>
              <p:ext uri="{D42A27DB-BD31-4B8C-83A1-F6EECF244321}">
                <p14:modId xmlns:p14="http://schemas.microsoft.com/office/powerpoint/2010/main" val="1012926564"/>
              </p:ext>
            </p:extLst>
          </p:nvPr>
        </p:nvGraphicFramePr>
        <p:xfrm>
          <a:off x="177422" y="1665027"/>
          <a:ext cx="8734566" cy="5076967"/>
        </p:xfrm>
        <a:graphic>
          <a:graphicData uri="http://schemas.openxmlformats.org/drawingml/2006/table">
            <a:tbl>
              <a:tblPr firstRow="1" bandRow="1">
                <a:tableStyleId>{5940675A-B579-460E-94D1-54222C63F5DA}</a:tableStyleId>
              </a:tblPr>
              <a:tblGrid>
                <a:gridCol w="4410428"/>
                <a:gridCol w="4324138"/>
              </a:tblGrid>
              <a:tr h="750394">
                <a:tc>
                  <a:txBody>
                    <a:bodyPr/>
                    <a:lstStyle/>
                    <a:p>
                      <a:pPr algn="ctr" fontAlgn="ctr"/>
                      <a:r>
                        <a:rPr lang="tr-TR" sz="2000" b="1" u="none" strike="noStrike" dirty="0" smtClean="0">
                          <a:effectLst/>
                        </a:rPr>
                        <a:t>BİLGİ </a:t>
                      </a:r>
                      <a:endParaRPr lang="tr-TR" sz="2000" b="1" i="0" u="none" strike="noStrike" dirty="0">
                        <a:solidFill>
                          <a:srgbClr val="000000"/>
                        </a:solidFill>
                        <a:effectLst/>
                        <a:latin typeface="+mn-lt"/>
                      </a:endParaRPr>
                    </a:p>
                  </a:txBody>
                  <a:tcPr marL="4763" marR="4763" marT="6350" marB="0" anchor="ctr"/>
                </a:tc>
                <a:tc>
                  <a:txBody>
                    <a:bodyPr/>
                    <a:lstStyle/>
                    <a:p>
                      <a:pPr algn="ctr" fontAlgn="ctr"/>
                      <a:r>
                        <a:rPr lang="tr-TR" sz="2000" b="1" u="none" strike="noStrike" dirty="0" smtClean="0">
                          <a:effectLst/>
                        </a:rPr>
                        <a:t>KOŞULLARI</a:t>
                      </a:r>
                      <a:endParaRPr lang="tr-TR" sz="2000" b="1" i="0" u="none" strike="noStrike" dirty="0">
                        <a:solidFill>
                          <a:srgbClr val="000000"/>
                        </a:solidFill>
                        <a:effectLst/>
                        <a:latin typeface="+mn-lt"/>
                      </a:endParaRPr>
                    </a:p>
                  </a:txBody>
                  <a:tcPr marL="4763" marR="4763" marT="6350" marB="0" anchor="ctr"/>
                </a:tc>
              </a:tr>
              <a:tr h="4326573">
                <a:tc>
                  <a:txBody>
                    <a:bodyPr/>
                    <a:lstStyle/>
                    <a:p>
                      <a:pPr lvl="1" algn="l" fontAlgn="ctr"/>
                      <a:endParaRPr lang="tr-TR" sz="2000" b="1" u="none" strike="noStrike" dirty="0" smtClean="0">
                        <a:solidFill>
                          <a:srgbClr val="FF0000"/>
                        </a:solidFill>
                        <a:effectLst/>
                      </a:endParaRPr>
                    </a:p>
                    <a:p>
                      <a:pPr lvl="1" algn="l" fontAlgn="ctr"/>
                      <a:r>
                        <a:rPr lang="tr-TR" sz="2000" b="0" u="none" strike="noStrike" dirty="0" smtClean="0">
                          <a:solidFill>
                            <a:srgbClr val="FF0000"/>
                          </a:solidFill>
                          <a:effectLst/>
                        </a:rPr>
                        <a:t>- “</a:t>
                      </a:r>
                      <a:r>
                        <a:rPr lang="tr-TR" sz="2000" b="0" u="none" strike="noStrike" dirty="0">
                          <a:solidFill>
                            <a:srgbClr val="FF0000"/>
                          </a:solidFill>
                          <a:effectLst/>
                        </a:rPr>
                        <a:t>Kültür Yatırım Belgesi” </a:t>
                      </a:r>
                      <a:r>
                        <a:rPr lang="tr-TR" sz="2000" b="1" u="none" strike="noStrike" dirty="0">
                          <a:effectLst/>
                        </a:rPr>
                        <a:t>sahibi olanlar için </a:t>
                      </a:r>
                      <a:r>
                        <a:rPr lang="tr-TR" sz="2000" b="1" u="none" strike="noStrike" dirty="0" smtClean="0">
                          <a:effectLst/>
                        </a:rPr>
                        <a:t>işveren </a:t>
                      </a:r>
                      <a:r>
                        <a:rPr lang="tr-TR" sz="2000" b="1" u="none" strike="noStrike" dirty="0">
                          <a:solidFill>
                            <a:srgbClr val="FF0000"/>
                          </a:solidFill>
                          <a:effectLst/>
                        </a:rPr>
                        <a:t>hissesinin </a:t>
                      </a:r>
                      <a:r>
                        <a:rPr lang="tr-TR" sz="2000" b="1" u="none" strike="noStrike" dirty="0" smtClean="0">
                          <a:solidFill>
                            <a:srgbClr val="FF0000"/>
                          </a:solidFill>
                          <a:effectLst/>
                        </a:rPr>
                        <a:t>3 yıl boyunca %50’si,</a:t>
                      </a:r>
                    </a:p>
                    <a:p>
                      <a:pPr lvl="1" algn="l" fontAlgn="ctr"/>
                      <a:r>
                        <a:rPr lang="tr-TR" sz="2000" u="none" strike="noStrike" dirty="0">
                          <a:effectLst/>
                        </a:rPr>
                        <a:t/>
                      </a:r>
                      <a:br>
                        <a:rPr lang="tr-TR" sz="2000" u="none" strike="noStrike" dirty="0">
                          <a:effectLst/>
                        </a:rPr>
                      </a:br>
                      <a:r>
                        <a:rPr lang="tr-TR" sz="2000" u="none" strike="noStrike" dirty="0" smtClean="0">
                          <a:solidFill>
                            <a:srgbClr val="FF0000"/>
                          </a:solidFill>
                          <a:effectLst/>
                        </a:rPr>
                        <a:t>- “</a:t>
                      </a:r>
                      <a:r>
                        <a:rPr lang="tr-TR" sz="2000" u="none" strike="noStrike" dirty="0">
                          <a:solidFill>
                            <a:srgbClr val="FF0000"/>
                          </a:solidFill>
                          <a:effectLst/>
                        </a:rPr>
                        <a:t>Kültür Girişim Belgesi”</a:t>
                      </a:r>
                      <a:r>
                        <a:rPr lang="tr-TR" sz="2000" u="none" strike="noStrike" dirty="0">
                          <a:effectLst/>
                        </a:rPr>
                        <a:t> sahibi olanlar için ise </a:t>
                      </a:r>
                      <a:r>
                        <a:rPr lang="tr-TR" sz="2000" u="none" strike="noStrike" dirty="0" smtClean="0">
                          <a:effectLst/>
                        </a:rPr>
                        <a:t>işveren </a:t>
                      </a:r>
                      <a:r>
                        <a:rPr lang="tr-TR" sz="2000" b="1" u="none" strike="noStrike" dirty="0" smtClean="0">
                          <a:solidFill>
                            <a:srgbClr val="FF0000"/>
                          </a:solidFill>
                          <a:effectLst/>
                        </a:rPr>
                        <a:t>hissesinin 7 yıl boyunca </a:t>
                      </a:r>
                      <a:r>
                        <a:rPr lang="tr-TR" sz="2000" b="1" u="none" strike="noStrike" dirty="0">
                          <a:solidFill>
                            <a:srgbClr val="FF0000"/>
                          </a:solidFill>
                          <a:effectLst/>
                        </a:rPr>
                        <a:t>%25’i</a:t>
                      </a:r>
                      <a:r>
                        <a:rPr lang="tr-TR" sz="2000" u="none" strike="noStrike" dirty="0">
                          <a:solidFill>
                            <a:srgbClr val="FF0000"/>
                          </a:solidFill>
                          <a:effectLst/>
                        </a:rPr>
                        <a:t>, </a:t>
                      </a:r>
                      <a:r>
                        <a:rPr lang="tr-TR" sz="2000" u="sng" strike="noStrike" dirty="0" smtClean="0">
                          <a:effectLst/>
                        </a:rPr>
                        <a:t>Kültür ve Turizm Bakanlığınca</a:t>
                      </a:r>
                      <a:r>
                        <a:rPr lang="tr-TR" sz="2000" u="sng" strike="noStrike" baseline="0" dirty="0" smtClean="0">
                          <a:effectLst/>
                        </a:rPr>
                        <a:t> </a:t>
                      </a:r>
                      <a:r>
                        <a:rPr lang="tr-TR" sz="2000" u="none" strike="noStrike" dirty="0" smtClean="0">
                          <a:effectLst/>
                        </a:rPr>
                        <a:t>karşılanmaktadır.</a:t>
                      </a:r>
                      <a:endParaRPr lang="tr-TR" sz="2000" b="0" i="0" u="none" strike="noStrike" dirty="0">
                        <a:solidFill>
                          <a:srgbClr val="000000"/>
                        </a:solidFill>
                        <a:effectLst/>
                        <a:latin typeface="+mn-lt"/>
                      </a:endParaRPr>
                    </a:p>
                  </a:txBody>
                  <a:tcPr marL="4763" marR="4763" marT="6350" marB="0"/>
                </a:tc>
                <a:tc>
                  <a:txBody>
                    <a:bodyPr/>
                    <a:lstStyle/>
                    <a:p>
                      <a:pPr lvl="1" algn="l" fontAlgn="ctr"/>
                      <a:endParaRPr lang="tr-TR" sz="2000" u="none" strike="noStrike" dirty="0" smtClean="0">
                        <a:effectLst/>
                      </a:endParaRPr>
                    </a:p>
                    <a:p>
                      <a:pPr marL="800100" lvl="1" indent="-342900" algn="l" fontAlgn="ctr">
                        <a:buFontTx/>
                        <a:buChar char="-"/>
                      </a:pPr>
                      <a:r>
                        <a:rPr lang="tr-TR" sz="2000" u="none" strike="noStrike" dirty="0" smtClean="0">
                          <a:effectLst/>
                        </a:rPr>
                        <a:t>Kurumlar </a:t>
                      </a:r>
                      <a:r>
                        <a:rPr lang="tr-TR" sz="2000" u="none" strike="noStrike" dirty="0">
                          <a:effectLst/>
                        </a:rPr>
                        <a:t>vergisi mükellefi olması</a:t>
                      </a:r>
                      <a:r>
                        <a:rPr lang="tr-TR" sz="2000" u="none" strike="noStrike" dirty="0" smtClean="0">
                          <a:effectLst/>
                        </a:rPr>
                        <a:t>,</a:t>
                      </a:r>
                      <a:r>
                        <a:rPr lang="tr-TR" sz="2000" u="none" strike="noStrike" dirty="0">
                          <a:effectLst/>
                        </a:rPr>
                        <a:t/>
                      </a:r>
                      <a:br>
                        <a:rPr lang="tr-TR" sz="2000" u="none" strike="noStrike" dirty="0">
                          <a:effectLst/>
                        </a:rPr>
                      </a:br>
                      <a:endParaRPr lang="tr-TR" sz="2000" u="none" strike="noStrike" dirty="0" smtClean="0">
                        <a:effectLst/>
                      </a:endParaRPr>
                    </a:p>
                    <a:p>
                      <a:pPr marL="800100" lvl="1" indent="-342900" algn="l" fontAlgn="ctr">
                        <a:buFontTx/>
                        <a:buChar char="-"/>
                      </a:pPr>
                      <a:r>
                        <a:rPr lang="tr-TR" sz="2000" b="1" u="none" strike="noStrike" dirty="0" smtClean="0">
                          <a:effectLst/>
                        </a:rPr>
                        <a:t>Kültür </a:t>
                      </a:r>
                      <a:r>
                        <a:rPr lang="tr-TR" sz="2000" b="1" u="none" strike="noStrike" dirty="0">
                          <a:effectLst/>
                        </a:rPr>
                        <a:t>ve Turizm Bakanlığı’ndan “Kültür Yatırım Belgesi” veya “Kültür Girişim Belgesi” almış olması</a:t>
                      </a:r>
                      <a:r>
                        <a:rPr lang="tr-TR" sz="2000" b="1" u="none" strike="noStrike" dirty="0" smtClean="0">
                          <a:effectLst/>
                        </a:rPr>
                        <a:t>,</a:t>
                      </a:r>
                      <a:br>
                        <a:rPr lang="tr-TR" sz="2000" b="1" u="none" strike="noStrike" dirty="0" smtClean="0">
                          <a:effectLst/>
                        </a:rPr>
                      </a:br>
                      <a:endParaRPr lang="tr-TR" sz="2000" b="1" u="none" strike="noStrike" dirty="0" smtClean="0">
                        <a:effectLst/>
                      </a:endParaRPr>
                    </a:p>
                    <a:p>
                      <a:pPr marL="800100" lvl="1" indent="-342900" algn="l" fontAlgn="ctr">
                        <a:buFontTx/>
                        <a:buChar char="-"/>
                      </a:pPr>
                      <a:r>
                        <a:rPr lang="tr-TR" sz="2000" u="none" strike="noStrike" dirty="0" smtClean="0">
                          <a:effectLst/>
                        </a:rPr>
                        <a:t>Çalıştırılan sigortalılar ile ilgili prim ve hizmet belgelerini yasal süre içinde vermiş olmaları</a:t>
                      </a:r>
                    </a:p>
                  </a:txBody>
                  <a:tcPr marL="4763" marR="4763" marT="6350" marB="0"/>
                </a:tc>
              </a:tr>
            </a:tbl>
          </a:graphicData>
        </a:graphic>
      </p:graphicFrame>
    </p:spTree>
    <p:extLst>
      <p:ext uri="{BB962C8B-B14F-4D97-AF65-F5344CB8AC3E}">
        <p14:creationId xmlns:p14="http://schemas.microsoft.com/office/powerpoint/2010/main" val="3590045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8136" y="1842447"/>
            <a:ext cx="7848600" cy="3452883"/>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auto">
              <a:spcAft>
                <a:spcPts val="0"/>
              </a:spcAft>
            </a:pPr>
            <a:r>
              <a:rPr lang="tr-TR" sz="5400" kern="1200" dirty="0" smtClean="0">
                <a:solidFill>
                  <a:srgbClr val="FF0000"/>
                </a:solidFill>
                <a:effectLst/>
                <a:latin typeface="Calibri" pitchFamily="34" charset="0"/>
                <a:ea typeface="Arial Unicode MS" pitchFamily="34" charset="-128"/>
                <a:cs typeface="Arial Unicode MS" pitchFamily="34" charset="-128"/>
              </a:rPr>
              <a:t>3) İŞVERENLERE SUNULAN HİZMETLER</a:t>
            </a:r>
            <a:br>
              <a:rPr lang="tr-TR" sz="5400" kern="1200" dirty="0" smtClean="0">
                <a:solidFill>
                  <a:srgbClr val="FF0000"/>
                </a:solidFill>
                <a:effectLst/>
                <a:latin typeface="Calibri" pitchFamily="34" charset="0"/>
                <a:ea typeface="Arial Unicode MS" pitchFamily="34" charset="-128"/>
                <a:cs typeface="Arial Unicode MS" pitchFamily="34" charset="-128"/>
              </a:rPr>
            </a:br>
            <a:endParaRPr lang="tr-TR" sz="5400" kern="1200" dirty="0">
              <a:solidFill>
                <a:srgbClr val="FF0000"/>
              </a:solidFill>
              <a:effectLst/>
              <a:latin typeface="Calibri" pitchFamily="34" charset="0"/>
              <a:ea typeface="Arial Unicode MS" pitchFamily="34" charset="-128"/>
              <a:cs typeface="Arial Unicode MS" pitchFamily="34" charset="-128"/>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18</a:t>
            </a:fld>
            <a:endParaRPr lang="es-ES"/>
          </a:p>
        </p:txBody>
      </p:sp>
    </p:spTree>
    <p:extLst>
      <p:ext uri="{BB962C8B-B14F-4D97-AF65-F5344CB8AC3E}">
        <p14:creationId xmlns:p14="http://schemas.microsoft.com/office/powerpoint/2010/main" val="3538281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3455719" y="898494"/>
            <a:ext cx="5539557" cy="400110"/>
          </a:xfrm>
        </p:spPr>
        <p:txBody>
          <a:bodyPr wrap="square">
            <a:spAutoFit/>
          </a:bodyPr>
          <a:lstStyle/>
          <a:p>
            <a:pPr algn="r">
              <a:defRPr/>
            </a:pPr>
            <a:r>
              <a:rPr lang="tr-TR" sz="2000" kern="1200" dirty="0" smtClean="0">
                <a:solidFill>
                  <a:srgbClr val="FF0000"/>
                </a:solidFill>
                <a:ea typeface="Arial Unicode MS" pitchFamily="34" charset="-128"/>
                <a:cs typeface="Arial" charset="0"/>
              </a:rPr>
              <a:t>İŞKUR’UN TEMEL AMAÇLARI</a:t>
            </a:r>
            <a:endParaRPr lang="tr-TR" sz="2000" kern="1200" dirty="0">
              <a:solidFill>
                <a:srgbClr val="FF0000"/>
              </a:solidFill>
              <a:ea typeface="Arial Unicode MS" pitchFamily="34" charset="-128"/>
              <a:cs typeface="Arial" charset="0"/>
            </a:endParaRPr>
          </a:p>
        </p:txBody>
      </p:sp>
      <p:sp>
        <p:nvSpPr>
          <p:cNvPr id="26627" name="2 İçerik Yer Tutucusu"/>
          <p:cNvSpPr>
            <a:spLocks noGrp="1"/>
          </p:cNvSpPr>
          <p:nvPr>
            <p:ph idx="1"/>
          </p:nvPr>
        </p:nvSpPr>
        <p:spPr>
          <a:xfrm>
            <a:off x="298822" y="1487606"/>
            <a:ext cx="4805442" cy="5186149"/>
          </a:xfrm>
        </p:spPr>
        <p:txBody>
          <a:bodyPr/>
          <a:lstStyle/>
          <a:p>
            <a:pPr marL="268288" lvl="1" indent="-268288" algn="just" eaLnBrk="1" hangingPunct="1">
              <a:lnSpc>
                <a:spcPct val="130000"/>
              </a:lnSpc>
              <a:spcBef>
                <a:spcPct val="0"/>
              </a:spcBef>
              <a:buClr>
                <a:srgbClr val="0099FF"/>
              </a:buClr>
              <a:buFontTx/>
              <a:buBlip>
                <a:blip r:embed="rId3"/>
              </a:buBlip>
              <a:defRPr/>
            </a:pPr>
            <a:r>
              <a:rPr lang="tr-TR" sz="2000" kern="1200" dirty="0" smtClean="0">
                <a:ln w="18415" cmpd="sng">
                  <a:noFill/>
                  <a:prstDash val="solid"/>
                </a:ln>
                <a:solidFill>
                  <a:schemeClr val="tx1"/>
                </a:solidFill>
                <a:latin typeface="+mj-lt"/>
                <a:ea typeface="Arial Unicode MS" pitchFamily="34" charset="-128"/>
                <a:cs typeface="Arial" charset="0"/>
              </a:rPr>
              <a:t>İşgücü piyasasının ihtiyaçları doğrultusunda </a:t>
            </a:r>
            <a:r>
              <a:rPr lang="tr-TR" sz="2000" b="1" kern="1200" dirty="0" smtClean="0">
                <a:ln w="18415" cmpd="sng">
                  <a:noFill/>
                  <a:prstDash val="solid"/>
                </a:ln>
                <a:solidFill>
                  <a:srgbClr val="FF0000"/>
                </a:solidFill>
                <a:latin typeface="+mj-lt"/>
                <a:ea typeface="Arial Unicode MS" pitchFamily="34" charset="-128"/>
                <a:cs typeface="Arial" charset="0"/>
              </a:rPr>
              <a:t>istihdam </a:t>
            </a:r>
            <a:r>
              <a:rPr lang="tr-TR" sz="2000" b="1" kern="1200" dirty="0">
                <a:ln w="18415" cmpd="sng">
                  <a:noFill/>
                  <a:prstDash val="solid"/>
                </a:ln>
                <a:solidFill>
                  <a:srgbClr val="FF0000"/>
                </a:solidFill>
                <a:latin typeface="+mj-lt"/>
                <a:ea typeface="Arial Unicode MS" pitchFamily="34" charset="-128"/>
                <a:cs typeface="Arial" charset="0"/>
              </a:rPr>
              <a:t>hizmetlerini çeşitlendirmek ve işe yerleştirmede aktif rol </a:t>
            </a:r>
            <a:r>
              <a:rPr lang="tr-TR" sz="2000" b="1" kern="1200" dirty="0" smtClean="0">
                <a:ln w="18415" cmpd="sng">
                  <a:noFill/>
                  <a:prstDash val="solid"/>
                </a:ln>
                <a:solidFill>
                  <a:srgbClr val="FF0000"/>
                </a:solidFill>
                <a:latin typeface="+mj-lt"/>
                <a:ea typeface="Arial Unicode MS" pitchFamily="34" charset="-128"/>
                <a:cs typeface="Arial" charset="0"/>
              </a:rPr>
              <a:t>oynamak,</a:t>
            </a:r>
          </a:p>
          <a:p>
            <a:pPr marL="0" lvl="1" indent="0" algn="just" eaLnBrk="1" hangingPunct="1">
              <a:lnSpc>
                <a:spcPct val="130000"/>
              </a:lnSpc>
              <a:spcBef>
                <a:spcPct val="0"/>
              </a:spcBef>
              <a:buClr>
                <a:srgbClr val="0099FF"/>
              </a:buClr>
              <a:buNone/>
              <a:defRPr/>
            </a:pPr>
            <a:endParaRPr lang="tr-TR" sz="2000" b="1" kern="1200" dirty="0">
              <a:ln w="18415" cmpd="sng">
                <a:noFill/>
                <a:prstDash val="solid"/>
              </a:ln>
              <a:solidFill>
                <a:srgbClr val="FF0000"/>
              </a:solidFill>
              <a:latin typeface="+mj-lt"/>
              <a:ea typeface="Arial Unicode MS" pitchFamily="34" charset="-128"/>
              <a:cs typeface="Arial" charset="0"/>
            </a:endParaRPr>
          </a:p>
          <a:p>
            <a:pPr marL="268288" lvl="1" indent="-268288" algn="just" eaLnBrk="1" hangingPunct="1">
              <a:lnSpc>
                <a:spcPct val="130000"/>
              </a:lnSpc>
              <a:spcBef>
                <a:spcPct val="0"/>
              </a:spcBef>
              <a:buClr>
                <a:srgbClr val="0099FF"/>
              </a:buClr>
              <a:buFontTx/>
              <a:buBlip>
                <a:blip r:embed="rId3"/>
              </a:buBlip>
              <a:defRPr/>
            </a:pPr>
            <a:r>
              <a:rPr lang="tr-TR" sz="2000" kern="1200" dirty="0" smtClean="0">
                <a:ln w="18415" cmpd="sng">
                  <a:noFill/>
                  <a:prstDash val="solid"/>
                </a:ln>
                <a:solidFill>
                  <a:schemeClr val="tx1"/>
                </a:solidFill>
                <a:latin typeface="+mj-lt"/>
                <a:ea typeface="Arial Unicode MS" pitchFamily="34" charset="-128"/>
                <a:cs typeface="Arial" charset="0"/>
              </a:rPr>
              <a:t>İşgücünün </a:t>
            </a:r>
            <a:r>
              <a:rPr lang="tr-TR" sz="2000" kern="1200" dirty="0">
                <a:ln w="18415" cmpd="sng">
                  <a:noFill/>
                  <a:prstDash val="solid"/>
                </a:ln>
                <a:solidFill>
                  <a:schemeClr val="tx1"/>
                </a:solidFill>
                <a:latin typeface="+mj-lt"/>
                <a:ea typeface="Arial Unicode MS" pitchFamily="34" charset="-128"/>
                <a:cs typeface="Arial" charset="0"/>
              </a:rPr>
              <a:t>istihdam edilebilirliğini artırmaya yönelik olarak </a:t>
            </a:r>
            <a:r>
              <a:rPr lang="tr-TR" sz="2000" b="1" kern="1200" dirty="0">
                <a:ln w="18415" cmpd="sng">
                  <a:noFill/>
                  <a:prstDash val="solid"/>
                </a:ln>
                <a:solidFill>
                  <a:srgbClr val="FF0000"/>
                </a:solidFill>
                <a:latin typeface="+mj-lt"/>
                <a:ea typeface="Arial Unicode MS" pitchFamily="34" charset="-128"/>
                <a:cs typeface="Arial" charset="0"/>
              </a:rPr>
              <a:t>aktif işgücü programları uygulamak</a:t>
            </a:r>
            <a:r>
              <a:rPr lang="tr-TR" sz="2000" b="1" kern="1200" dirty="0">
                <a:ln w="18415" cmpd="sng">
                  <a:noFill/>
                  <a:prstDash val="solid"/>
                </a:ln>
                <a:solidFill>
                  <a:schemeClr val="tx1"/>
                </a:solidFill>
                <a:latin typeface="+mj-lt"/>
                <a:ea typeface="Arial Unicode MS" pitchFamily="34" charset="-128"/>
                <a:cs typeface="Arial" charset="0"/>
              </a:rPr>
              <a:t>, </a:t>
            </a:r>
            <a:r>
              <a:rPr lang="tr-TR" sz="2000" kern="1200" dirty="0">
                <a:ln w="18415" cmpd="sng">
                  <a:noFill/>
                  <a:prstDash val="solid"/>
                </a:ln>
                <a:solidFill>
                  <a:schemeClr val="tx1"/>
                </a:solidFill>
                <a:latin typeface="+mj-lt"/>
                <a:ea typeface="Arial Unicode MS" pitchFamily="34" charset="-128"/>
                <a:cs typeface="Arial" charset="0"/>
              </a:rPr>
              <a:t>geliştirmek, yaygınlaştırmak ve etkinliğini </a:t>
            </a:r>
            <a:r>
              <a:rPr lang="tr-TR" sz="2000" kern="1200" dirty="0" smtClean="0">
                <a:ln w="18415" cmpd="sng">
                  <a:noFill/>
                  <a:prstDash val="solid"/>
                </a:ln>
                <a:solidFill>
                  <a:schemeClr val="tx1"/>
                </a:solidFill>
                <a:latin typeface="+mj-lt"/>
                <a:ea typeface="Arial Unicode MS" pitchFamily="34" charset="-128"/>
                <a:cs typeface="Arial" charset="0"/>
              </a:rPr>
              <a:t>artırmak,</a:t>
            </a:r>
          </a:p>
          <a:p>
            <a:pPr marL="0" lvl="1" indent="0" algn="just" eaLnBrk="1" hangingPunct="1">
              <a:lnSpc>
                <a:spcPct val="130000"/>
              </a:lnSpc>
              <a:spcBef>
                <a:spcPct val="0"/>
              </a:spcBef>
              <a:buClr>
                <a:srgbClr val="0099FF"/>
              </a:buClr>
              <a:buNone/>
              <a:defRPr/>
            </a:pPr>
            <a:endParaRPr lang="tr-TR" sz="2000" kern="1200" dirty="0">
              <a:ln w="18415" cmpd="sng">
                <a:noFill/>
                <a:prstDash val="solid"/>
              </a:ln>
              <a:solidFill>
                <a:schemeClr val="tx1"/>
              </a:solidFill>
              <a:latin typeface="+mj-lt"/>
              <a:ea typeface="Arial Unicode MS" pitchFamily="34" charset="-128"/>
              <a:cs typeface="Arial" charset="0"/>
            </a:endParaRPr>
          </a:p>
          <a:p>
            <a:pPr marL="268288" lvl="1" indent="-268288" algn="just" eaLnBrk="1" hangingPunct="1">
              <a:lnSpc>
                <a:spcPct val="130000"/>
              </a:lnSpc>
              <a:spcBef>
                <a:spcPct val="0"/>
              </a:spcBef>
              <a:buClr>
                <a:srgbClr val="0099FF"/>
              </a:buClr>
              <a:buFontTx/>
              <a:buBlip>
                <a:blip r:embed="rId3"/>
              </a:buBlip>
              <a:defRPr/>
            </a:pPr>
            <a:r>
              <a:rPr lang="tr-TR" sz="2000" kern="1200" dirty="0" smtClean="0">
                <a:ln w="18415" cmpd="sng">
                  <a:noFill/>
                  <a:prstDash val="solid"/>
                </a:ln>
                <a:solidFill>
                  <a:schemeClr val="tx1"/>
                </a:solidFill>
                <a:latin typeface="+mj-lt"/>
                <a:ea typeface="Arial Unicode MS" pitchFamily="34" charset="-128"/>
                <a:cs typeface="Arial" charset="0"/>
              </a:rPr>
              <a:t>İşsizliğin </a:t>
            </a:r>
            <a:r>
              <a:rPr lang="tr-TR" sz="2000" kern="1200" dirty="0">
                <a:ln w="18415" cmpd="sng">
                  <a:noFill/>
                  <a:prstDash val="solid"/>
                </a:ln>
                <a:solidFill>
                  <a:schemeClr val="tx1"/>
                </a:solidFill>
                <a:latin typeface="+mj-lt"/>
                <a:ea typeface="Arial Unicode MS" pitchFamily="34" charset="-128"/>
                <a:cs typeface="Arial" charset="0"/>
              </a:rPr>
              <a:t>sosyo-ekonomik etkilerini azaltmaya yönelik </a:t>
            </a:r>
            <a:r>
              <a:rPr lang="tr-TR" sz="2000" b="1" kern="1200" dirty="0">
                <a:ln w="18415" cmpd="sng">
                  <a:noFill/>
                  <a:prstDash val="solid"/>
                </a:ln>
                <a:solidFill>
                  <a:srgbClr val="FF0000"/>
                </a:solidFill>
                <a:latin typeface="+mj-lt"/>
                <a:ea typeface="Arial Unicode MS" pitchFamily="34" charset="-128"/>
                <a:cs typeface="Arial" charset="0"/>
              </a:rPr>
              <a:t>pasif programları </a:t>
            </a:r>
            <a:r>
              <a:rPr lang="tr-TR" sz="2000" kern="1200" dirty="0">
                <a:ln w="18415" cmpd="sng">
                  <a:noFill/>
                  <a:prstDash val="solid"/>
                </a:ln>
                <a:solidFill>
                  <a:schemeClr val="tx1"/>
                </a:solidFill>
                <a:latin typeface="+mj-lt"/>
                <a:ea typeface="Arial Unicode MS" pitchFamily="34" charset="-128"/>
                <a:cs typeface="Arial" charset="0"/>
              </a:rPr>
              <a:t>etkin olarak </a:t>
            </a:r>
            <a:r>
              <a:rPr lang="tr-TR" sz="2000" kern="1200" dirty="0" smtClean="0">
                <a:ln w="18415" cmpd="sng">
                  <a:noFill/>
                  <a:prstDash val="solid"/>
                </a:ln>
                <a:solidFill>
                  <a:schemeClr val="tx1"/>
                </a:solidFill>
                <a:latin typeface="+mj-lt"/>
                <a:ea typeface="Arial Unicode MS" pitchFamily="34" charset="-128"/>
                <a:cs typeface="Arial" charset="0"/>
              </a:rPr>
              <a:t>yürütmek,</a:t>
            </a:r>
            <a:endParaRPr lang="tr-TR" sz="2000" kern="1200" dirty="0">
              <a:ln w="18415" cmpd="sng">
                <a:noFill/>
                <a:prstDash val="solid"/>
              </a:ln>
              <a:solidFill>
                <a:schemeClr val="tx1"/>
              </a:solidFill>
              <a:latin typeface="+mj-lt"/>
              <a:ea typeface="Arial Unicode MS" pitchFamily="34" charset="-128"/>
              <a:cs typeface="Arial" charset="0"/>
            </a:endParaRPr>
          </a:p>
        </p:txBody>
      </p:sp>
      <p:sp>
        <p:nvSpPr>
          <p:cNvPr id="37892" name="Slayt Numarası Yer Tutucusu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itchFamily="18" charset="0"/>
                <a:ea typeface="ＭＳ Ｐゴシック" pitchFamily="34" charset="-128"/>
              </a:defRPr>
            </a:lvl1pPr>
            <a:lvl2pPr marL="742950" indent="-285750" eaLnBrk="0" hangingPunct="0">
              <a:defRPr sz="3200" b="1">
                <a:solidFill>
                  <a:srgbClr val="000066"/>
                </a:solidFill>
                <a:latin typeface="Times New Roman" pitchFamily="18" charset="0"/>
                <a:ea typeface="ＭＳ Ｐゴシック" pitchFamily="34" charset="-128"/>
              </a:defRPr>
            </a:lvl2pPr>
            <a:lvl3pPr marL="1143000" indent="-228600" eaLnBrk="0" hangingPunct="0">
              <a:defRPr sz="3200" b="1">
                <a:solidFill>
                  <a:srgbClr val="000066"/>
                </a:solidFill>
                <a:latin typeface="Times New Roman" pitchFamily="18" charset="0"/>
                <a:ea typeface="ＭＳ Ｐゴシック" pitchFamily="34" charset="-128"/>
              </a:defRPr>
            </a:lvl3pPr>
            <a:lvl4pPr marL="1600200" indent="-228600" eaLnBrk="0" hangingPunct="0">
              <a:defRPr sz="3200" b="1">
                <a:solidFill>
                  <a:srgbClr val="000066"/>
                </a:solidFill>
                <a:latin typeface="Times New Roman" pitchFamily="18" charset="0"/>
                <a:ea typeface="ＭＳ Ｐゴシック" pitchFamily="34" charset="-128"/>
              </a:defRPr>
            </a:lvl4pPr>
            <a:lvl5pPr marL="2057400" indent="-228600" eaLnBrk="0" hangingPunct="0">
              <a:defRPr sz="3200" b="1">
                <a:solidFill>
                  <a:srgbClr val="000066"/>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9pPr>
          </a:lstStyle>
          <a:p>
            <a:pPr eaLnBrk="1" hangingPunct="1">
              <a:defRPr/>
            </a:pPr>
            <a:fld id="{89DB5ACF-2111-4125-8145-FEF5C3F18E5D}" type="slidenum">
              <a:rPr lang="es-ES" altLang="tr-TR" sz="1400" smtClean="0">
                <a:solidFill>
                  <a:schemeClr val="accent2"/>
                </a:solidFill>
                <a:latin typeface="+mj-lt"/>
              </a:rPr>
              <a:pPr eaLnBrk="1" hangingPunct="1">
                <a:defRPr/>
              </a:pPr>
              <a:t>19</a:t>
            </a:fld>
            <a:endParaRPr lang="es-ES" altLang="tr-TR" sz="1400" smtClean="0">
              <a:solidFill>
                <a:schemeClr val="accent2"/>
              </a:solidFill>
              <a:latin typeface="+mj-l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162" y="1570630"/>
            <a:ext cx="3442038" cy="510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8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1290638"/>
            <a:ext cx="7848600" cy="633696"/>
          </a:xfrm>
        </p:spPr>
        <p:txBody>
          <a:bodyPr/>
          <a:lstStyle/>
          <a:p>
            <a:r>
              <a:rPr lang="tr-TR" sz="3200" u="sng" dirty="0" smtClean="0">
                <a:solidFill>
                  <a:schemeClr val="tx1"/>
                </a:solidFill>
                <a:effectLst/>
              </a:rPr>
              <a:t>Sunum İçeriği</a:t>
            </a:r>
            <a:endParaRPr lang="tr-TR" sz="3200" u="sng" dirty="0">
              <a:solidFill>
                <a:schemeClr val="tx1"/>
              </a:solidFill>
              <a:effectLst/>
            </a:endParaRPr>
          </a:p>
        </p:txBody>
      </p:sp>
      <p:sp>
        <p:nvSpPr>
          <p:cNvPr id="3" name="İçerik Yer Tutucusu 2"/>
          <p:cNvSpPr>
            <a:spLocks noGrp="1"/>
          </p:cNvSpPr>
          <p:nvPr>
            <p:ph idx="1"/>
          </p:nvPr>
        </p:nvSpPr>
        <p:spPr>
          <a:xfrm>
            <a:off x="286603" y="2033515"/>
            <a:ext cx="8552597" cy="4449171"/>
          </a:xfrm>
        </p:spPr>
        <p:txBody>
          <a:bodyPr/>
          <a:lstStyle/>
          <a:p>
            <a:r>
              <a:rPr lang="tr-TR" sz="3200" b="1" dirty="0">
                <a:solidFill>
                  <a:srgbClr val="FF0000"/>
                </a:solidFill>
                <a:latin typeface="Times New Roman" pitchFamily="18" charset="0"/>
                <a:cs typeface="Times New Roman" pitchFamily="18" charset="0"/>
              </a:rPr>
              <a:t>1) İşgücü Piyasasının Genel Görünümü</a:t>
            </a:r>
          </a:p>
          <a:p>
            <a:endParaRPr lang="tr-TR" sz="3200" b="1" dirty="0">
              <a:solidFill>
                <a:srgbClr val="FF0000"/>
              </a:solidFill>
              <a:latin typeface="Times New Roman" pitchFamily="18" charset="0"/>
              <a:cs typeface="Times New Roman" pitchFamily="18" charset="0"/>
            </a:endParaRPr>
          </a:p>
          <a:p>
            <a:r>
              <a:rPr lang="tr-TR" sz="3200" b="1" dirty="0">
                <a:solidFill>
                  <a:srgbClr val="FF0000"/>
                </a:solidFill>
                <a:latin typeface="Times New Roman" pitchFamily="18" charset="0"/>
                <a:cs typeface="Times New Roman" pitchFamily="18" charset="0"/>
              </a:rPr>
              <a:t>2) İstihdam Teşvikleri</a:t>
            </a:r>
          </a:p>
          <a:p>
            <a:endParaRPr lang="tr-TR" sz="3200" b="1" dirty="0">
              <a:solidFill>
                <a:srgbClr val="FF0000"/>
              </a:solidFill>
              <a:latin typeface="Times New Roman" pitchFamily="18" charset="0"/>
              <a:cs typeface="Times New Roman" pitchFamily="18" charset="0"/>
            </a:endParaRPr>
          </a:p>
          <a:p>
            <a:r>
              <a:rPr lang="tr-TR" sz="3200" b="1" dirty="0">
                <a:solidFill>
                  <a:srgbClr val="FF0000"/>
                </a:solidFill>
                <a:latin typeface="Times New Roman" pitchFamily="18" charset="0"/>
                <a:cs typeface="Times New Roman" pitchFamily="18" charset="0"/>
              </a:rPr>
              <a:t>3) İşverene Sunulan Hizmetler</a:t>
            </a:r>
          </a:p>
          <a:p>
            <a:endParaRPr lang="tr-TR" sz="3200" b="1" dirty="0">
              <a:solidFill>
                <a:srgbClr val="FF0000"/>
              </a:solidFill>
              <a:latin typeface="Times New Roman" pitchFamily="18" charset="0"/>
              <a:cs typeface="Times New Roman" pitchFamily="18" charset="0"/>
            </a:endParaRPr>
          </a:p>
          <a:p>
            <a:r>
              <a:rPr lang="tr-TR" sz="3200" b="1" dirty="0">
                <a:solidFill>
                  <a:srgbClr val="FF0000"/>
                </a:solidFill>
                <a:latin typeface="Times New Roman" pitchFamily="18" charset="0"/>
                <a:cs typeface="Times New Roman" pitchFamily="18" charset="0"/>
              </a:rPr>
              <a:t>4) Aktif İşgücü Hizmetleri</a:t>
            </a: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a:t>
            </a:fld>
            <a:endParaRPr lang="es-ES"/>
          </a:p>
        </p:txBody>
      </p:sp>
    </p:spTree>
    <p:extLst>
      <p:ext uri="{BB962C8B-B14F-4D97-AF65-F5344CB8AC3E}">
        <p14:creationId xmlns:p14="http://schemas.microsoft.com/office/powerpoint/2010/main" val="139673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6282" y="689035"/>
            <a:ext cx="4857718" cy="442628"/>
          </a:xfrm>
        </p:spPr>
        <p:txBody>
          <a:bodyPr/>
          <a:lstStyle/>
          <a:p>
            <a:r>
              <a:rPr lang="tr-TR" sz="2000" dirty="0" smtClean="0">
                <a:solidFill>
                  <a:srgbClr val="FF0000"/>
                </a:solidFill>
              </a:rPr>
              <a:t>İŞKUR TEMEL İSTATİSTİKLER</a:t>
            </a:r>
            <a:br>
              <a:rPr lang="tr-TR" sz="2000" dirty="0" smtClean="0">
                <a:solidFill>
                  <a:srgbClr val="FF0000"/>
                </a:solidFill>
              </a:rPr>
            </a:br>
            <a:r>
              <a:rPr lang="tr-TR" sz="2000" dirty="0" smtClean="0">
                <a:solidFill>
                  <a:srgbClr val="FF0000"/>
                </a:solidFill>
              </a:rPr>
              <a:t>TÜRKİYE</a:t>
            </a:r>
            <a:endParaRPr lang="tr-TR" sz="2000" dirty="0">
              <a:solidFill>
                <a:srgbClr val="FF0000"/>
              </a:solidFill>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20</a:t>
            </a:fld>
            <a:endParaRPr lang="es-ES"/>
          </a:p>
        </p:txBody>
      </p:sp>
      <p:graphicFrame>
        <p:nvGraphicFramePr>
          <p:cNvPr id="3" name="Tablo 2"/>
          <p:cNvGraphicFramePr>
            <a:graphicFrameLocks noGrp="1"/>
          </p:cNvGraphicFramePr>
          <p:nvPr>
            <p:extLst>
              <p:ext uri="{D42A27DB-BD31-4B8C-83A1-F6EECF244321}">
                <p14:modId xmlns:p14="http://schemas.microsoft.com/office/powerpoint/2010/main" val="162359382"/>
              </p:ext>
            </p:extLst>
          </p:nvPr>
        </p:nvGraphicFramePr>
        <p:xfrm>
          <a:off x="191070" y="1618966"/>
          <a:ext cx="8816452" cy="4891017"/>
        </p:xfrm>
        <a:graphic>
          <a:graphicData uri="http://schemas.openxmlformats.org/drawingml/2006/table">
            <a:tbl>
              <a:tblPr firstRow="1" firstCol="1" bandRow="1">
                <a:tableStyleId>{5C22544A-7EE6-4342-B048-85BDC9FD1C3A}</a:tableStyleId>
              </a:tblPr>
              <a:tblGrid>
                <a:gridCol w="3469870"/>
                <a:gridCol w="1803304"/>
                <a:gridCol w="1627867"/>
                <a:gridCol w="1915411"/>
              </a:tblGrid>
              <a:tr h="777971">
                <a:tc>
                  <a:txBody>
                    <a:bodyPr/>
                    <a:lstStyle/>
                    <a:p>
                      <a:pPr algn="l" rtl="0" fontAlgn="ctr"/>
                      <a:r>
                        <a:rPr lang="tr-TR" sz="2000" u="none" strike="noStrike" dirty="0">
                          <a:solidFill>
                            <a:schemeClr val="tx1"/>
                          </a:solidFill>
                          <a:effectLst/>
                        </a:rPr>
                        <a:t>TEMEL GÖSTERGELER</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u="none" strike="noStrike" dirty="0">
                          <a:solidFill>
                            <a:schemeClr val="tx1"/>
                          </a:solidFill>
                          <a:effectLst/>
                        </a:rPr>
                        <a:t>2013</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u="none" strike="noStrike" dirty="0">
                          <a:solidFill>
                            <a:schemeClr val="tx1"/>
                          </a:solidFill>
                          <a:effectLst/>
                        </a:rPr>
                        <a:t>2014</a:t>
                      </a:r>
                      <a:endParaRPr lang="tr-TR" sz="2000" b="1" i="0" u="none" strike="noStrike" dirty="0">
                        <a:solidFill>
                          <a:schemeClr val="tx1"/>
                        </a:solidFill>
                        <a:effectLst/>
                        <a:latin typeface="Arial"/>
                      </a:endParaRPr>
                    </a:p>
                  </a:txBody>
                  <a:tcPr marL="4471" marR="4471" marT="4471" marB="0" anchor="ctr"/>
                </a:tc>
                <a:tc>
                  <a:txBody>
                    <a:bodyPr/>
                    <a:lstStyle/>
                    <a:p>
                      <a:pPr algn="ctr" fontAlgn="b"/>
                      <a:r>
                        <a:rPr lang="tr-TR" sz="2000" u="none" strike="noStrike">
                          <a:solidFill>
                            <a:schemeClr val="tx1"/>
                          </a:solidFill>
                          <a:effectLst/>
                        </a:rPr>
                        <a:t>Artış-Azalış %</a:t>
                      </a:r>
                      <a:endParaRPr lang="tr-TR" sz="2000" b="1" i="0" u="none" strike="noStrike">
                        <a:solidFill>
                          <a:schemeClr val="tx1"/>
                        </a:solidFill>
                        <a:effectLst/>
                        <a:latin typeface="Arial"/>
                      </a:endParaRPr>
                    </a:p>
                  </a:txBody>
                  <a:tcPr marL="4471" marR="4471" marT="4471" marB="0" anchor="b"/>
                </a:tc>
              </a:tr>
              <a:tr h="465508">
                <a:tc>
                  <a:txBody>
                    <a:bodyPr/>
                    <a:lstStyle/>
                    <a:p>
                      <a:pPr algn="l" rtl="0" fontAlgn="ctr"/>
                      <a:r>
                        <a:rPr lang="tr-TR" sz="2000" u="none" strike="noStrike" dirty="0">
                          <a:solidFill>
                            <a:schemeClr val="tx1"/>
                          </a:solidFill>
                          <a:effectLst/>
                        </a:rPr>
                        <a:t>Kuruma Kayıtlı İşgücü</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rPr>
                        <a:t> 4.540.488</a:t>
                      </a:r>
                      <a:endParaRPr lang="tr-TR" sz="2000" b="0"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4.839.211</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rtl="0" fontAlgn="ctr"/>
                      <a:r>
                        <a:rPr lang="tr-TR" sz="2000" u="none" strike="noStrike">
                          <a:solidFill>
                            <a:schemeClr val="tx1"/>
                          </a:solidFill>
                          <a:effectLst/>
                        </a:rPr>
                        <a:t> </a:t>
                      </a:r>
                      <a:endParaRPr lang="tr-TR" sz="2000" b="0" i="0" u="none" strike="noStrike">
                        <a:solidFill>
                          <a:schemeClr val="tx1"/>
                        </a:solidFill>
                        <a:effectLst/>
                        <a:latin typeface="Arial"/>
                      </a:endParaRPr>
                    </a:p>
                  </a:txBody>
                  <a:tcPr marL="4471" marR="4471" marT="4471" marB="0" anchor="ctr"/>
                </a:tc>
              </a:tr>
              <a:tr h="612174">
                <a:tc>
                  <a:txBody>
                    <a:bodyPr/>
                    <a:lstStyle/>
                    <a:p>
                      <a:pPr algn="l" rtl="0" fontAlgn="ctr"/>
                      <a:r>
                        <a:rPr lang="tr-TR" sz="2000" u="none" strike="noStrike" dirty="0">
                          <a:solidFill>
                            <a:schemeClr val="tx1"/>
                          </a:solidFill>
                          <a:effectLst/>
                        </a:rPr>
                        <a:t>Kuruma Kayıtlı İşsiz</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rPr>
                        <a:t> 2.610.969</a:t>
                      </a:r>
                      <a:endParaRPr lang="tr-TR" sz="2000" b="0"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2.747.978</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fontAlgn="b"/>
                      <a:r>
                        <a:rPr lang="tr-TR" sz="2000" u="none" strike="noStrike">
                          <a:solidFill>
                            <a:schemeClr val="tx1"/>
                          </a:solidFill>
                          <a:effectLst/>
                        </a:rPr>
                        <a:t> </a:t>
                      </a:r>
                      <a:endParaRPr lang="tr-TR" sz="2000" b="0" i="0" u="none" strike="noStrike">
                        <a:solidFill>
                          <a:schemeClr val="tx1"/>
                        </a:solidFill>
                        <a:effectLst/>
                        <a:latin typeface="Calibri"/>
                      </a:endParaRPr>
                    </a:p>
                  </a:txBody>
                  <a:tcPr marL="4471" marR="4471" marT="4471" marB="0" anchor="b"/>
                </a:tc>
              </a:tr>
              <a:tr h="573913">
                <a:tc>
                  <a:txBody>
                    <a:bodyPr/>
                    <a:lstStyle/>
                    <a:p>
                      <a:pPr algn="l" rtl="0" fontAlgn="ctr"/>
                      <a:r>
                        <a:rPr lang="tr-TR" sz="2000" u="none" strike="noStrike" dirty="0">
                          <a:solidFill>
                            <a:schemeClr val="tx1"/>
                          </a:solidFill>
                          <a:effectLst/>
                        </a:rPr>
                        <a:t>Açık İş</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rPr>
                        <a:t> 1.481.196</a:t>
                      </a:r>
                      <a:endParaRPr lang="tr-TR" sz="2000" b="0"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1.735.892</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rtl="0" fontAlgn="ctr"/>
                      <a:r>
                        <a:rPr lang="tr-TR" sz="200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478261">
                <a:tc>
                  <a:txBody>
                    <a:bodyPr/>
                    <a:lstStyle/>
                    <a:p>
                      <a:pPr algn="l" rtl="0" fontAlgn="ctr"/>
                      <a:r>
                        <a:rPr lang="tr-TR" sz="2000" u="none" strike="noStrike" dirty="0">
                          <a:solidFill>
                            <a:schemeClr val="tx1"/>
                          </a:solidFill>
                          <a:effectLst/>
                        </a:rPr>
                        <a:t>İşe yerleştirme (Özel sektör)</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rPr>
                        <a:t> 609.636</a:t>
                      </a:r>
                      <a:endParaRPr lang="tr-TR" sz="2000" b="0"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691.015</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fontAlgn="b"/>
                      <a:r>
                        <a:rPr lang="tr-TR" sz="2000" u="none" strike="noStrike">
                          <a:solidFill>
                            <a:schemeClr val="tx1"/>
                          </a:solidFill>
                          <a:effectLst/>
                        </a:rPr>
                        <a:t> </a:t>
                      </a:r>
                      <a:endParaRPr lang="tr-TR" sz="2000" b="0" i="0" u="none" strike="noStrike">
                        <a:solidFill>
                          <a:schemeClr val="tx1"/>
                        </a:solidFill>
                        <a:effectLst/>
                        <a:latin typeface="Calibri"/>
                      </a:endParaRPr>
                    </a:p>
                  </a:txBody>
                  <a:tcPr marL="4471" marR="4471" marT="4471" marB="0" anchor="b"/>
                </a:tc>
              </a:tr>
              <a:tr h="542030">
                <a:tc>
                  <a:txBody>
                    <a:bodyPr/>
                    <a:lstStyle/>
                    <a:p>
                      <a:pPr algn="l" rtl="0" fontAlgn="ctr"/>
                      <a:r>
                        <a:rPr lang="tr-TR" sz="2000" u="none" strike="noStrike" dirty="0">
                          <a:solidFill>
                            <a:schemeClr val="tx1"/>
                          </a:solidFill>
                          <a:effectLst/>
                        </a:rPr>
                        <a:t>İşe yerleştirme (Kamu) </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a:solidFill>
                            <a:schemeClr val="tx1"/>
                          </a:solidFill>
                          <a:effectLst/>
                        </a:rPr>
                        <a:t> 61.942</a:t>
                      </a:r>
                      <a:endParaRPr lang="tr-TR" sz="2000" b="0" i="0" u="none" strike="noStrike">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10.420</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rtl="0" fontAlgn="ctr"/>
                      <a:r>
                        <a:rPr lang="tr-TR" sz="200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516522">
                <a:tc>
                  <a:txBody>
                    <a:bodyPr/>
                    <a:lstStyle/>
                    <a:p>
                      <a:pPr algn="l" rtl="0" fontAlgn="ctr"/>
                      <a:r>
                        <a:rPr lang="tr-TR" sz="2000" u="none" strike="noStrike" dirty="0">
                          <a:solidFill>
                            <a:schemeClr val="tx1"/>
                          </a:solidFill>
                          <a:effectLst/>
                        </a:rPr>
                        <a:t>Bireysel danışmanlık</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a:solidFill>
                            <a:schemeClr val="tx1"/>
                          </a:solidFill>
                          <a:effectLst/>
                        </a:rPr>
                        <a:t>1.239.623</a:t>
                      </a:r>
                      <a:endParaRPr lang="tr-TR" sz="2000" b="0" i="0" u="none" strike="noStrike">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1.873.320</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fontAlgn="b"/>
                      <a:r>
                        <a:rPr lang="tr-TR" sz="2000" u="none" strike="noStrike" dirty="0">
                          <a:solidFill>
                            <a:schemeClr val="tx1"/>
                          </a:solidFill>
                          <a:effectLst/>
                        </a:rPr>
                        <a:t> </a:t>
                      </a:r>
                      <a:endParaRPr lang="tr-TR" sz="2000" b="0" i="0" u="none" strike="noStrike" dirty="0">
                        <a:solidFill>
                          <a:schemeClr val="tx1"/>
                        </a:solidFill>
                        <a:effectLst/>
                        <a:latin typeface="Calibri"/>
                      </a:endParaRPr>
                    </a:p>
                  </a:txBody>
                  <a:tcPr marL="4471" marR="4471" marT="4471" marB="0" anchor="b"/>
                </a:tc>
              </a:tr>
              <a:tr h="401739">
                <a:tc>
                  <a:txBody>
                    <a:bodyPr/>
                    <a:lstStyle/>
                    <a:p>
                      <a:pPr algn="l" rtl="0" fontAlgn="ctr"/>
                      <a:r>
                        <a:rPr lang="tr-TR" sz="2000" u="none" strike="noStrike" dirty="0">
                          <a:solidFill>
                            <a:schemeClr val="tx1"/>
                          </a:solidFill>
                          <a:effectLst/>
                        </a:rPr>
                        <a:t>İşyeri ziyareti</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a:solidFill>
                            <a:schemeClr val="tx1"/>
                          </a:solidFill>
                          <a:effectLst/>
                        </a:rPr>
                        <a:t> 234.303</a:t>
                      </a:r>
                      <a:endParaRPr lang="tr-TR" sz="2000" b="0" i="0" u="none" strike="noStrike">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279.595</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rtl="0" fontAlgn="ctr"/>
                      <a:r>
                        <a:rPr lang="tr-TR" sz="200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522899">
                <a:tc>
                  <a:txBody>
                    <a:bodyPr/>
                    <a:lstStyle/>
                    <a:p>
                      <a:pPr algn="l" rtl="0" fontAlgn="ctr"/>
                      <a:r>
                        <a:rPr lang="tr-TR" sz="2000" u="none" strike="noStrike" dirty="0">
                          <a:solidFill>
                            <a:schemeClr val="tx1"/>
                          </a:solidFill>
                          <a:effectLst/>
                        </a:rPr>
                        <a:t>Aktif İşgücü Hizmetleri</a:t>
                      </a:r>
                      <a:endParaRPr lang="tr-TR" sz="2000" b="1" i="0" u="none" strike="noStrike" dirty="0">
                        <a:solidFill>
                          <a:schemeClr val="tx1"/>
                        </a:solidFill>
                        <a:effectLst/>
                        <a:latin typeface="Arial"/>
                      </a:endParaRPr>
                    </a:p>
                  </a:txBody>
                  <a:tcPr marL="4471" marR="4471" marT="4471" marB="0" anchor="ctr"/>
                </a:tc>
                <a:tc>
                  <a:txBody>
                    <a:bodyPr/>
                    <a:lstStyle/>
                    <a:p>
                      <a:pPr algn="r" rtl="0" fontAlgn="ctr"/>
                      <a:r>
                        <a:rPr lang="tr-TR" sz="2000" u="none" strike="noStrike">
                          <a:solidFill>
                            <a:schemeClr val="tx1"/>
                          </a:solidFill>
                          <a:effectLst/>
                        </a:rPr>
                        <a:t>417.257</a:t>
                      </a:r>
                      <a:endParaRPr lang="tr-TR" sz="2000" b="0" i="0" u="none" strike="noStrike">
                        <a:solidFill>
                          <a:schemeClr val="tx1"/>
                        </a:solidFill>
                        <a:effectLst/>
                        <a:latin typeface="Arial"/>
                      </a:endParaRPr>
                    </a:p>
                  </a:txBody>
                  <a:tcPr marL="4471" marR="4471" marT="4471" marB="0" anchor="ctr"/>
                </a:tc>
                <a:tc>
                  <a:txBody>
                    <a:bodyPr/>
                    <a:lstStyle/>
                    <a:p>
                      <a:pPr algn="r" rtl="0" fontAlgn="ctr"/>
                      <a:r>
                        <a:rPr lang="tr-TR" sz="2000" u="none" strike="noStrike" dirty="0">
                          <a:solidFill>
                            <a:schemeClr val="tx1"/>
                          </a:solidFill>
                          <a:effectLst>
                            <a:outerShdw blurRad="50800" dist="38100" algn="tr" rotWithShape="0">
                              <a:prstClr val="black">
                                <a:alpha val="40000"/>
                              </a:prstClr>
                            </a:outerShdw>
                          </a:effectLst>
                        </a:rPr>
                        <a:t> 416.878</a:t>
                      </a:r>
                      <a:endParaRPr lang="tr-TR" sz="2000" b="1" i="0" u="none" strike="noStrike" dirty="0">
                        <a:solidFill>
                          <a:schemeClr val="tx1"/>
                        </a:solidFill>
                        <a:effectLst>
                          <a:outerShdw blurRad="50800" dist="38100" algn="tr" rotWithShape="0">
                            <a:prstClr val="black">
                              <a:alpha val="40000"/>
                            </a:prstClr>
                          </a:outerShdw>
                        </a:effectLst>
                        <a:latin typeface="Arial"/>
                      </a:endParaRPr>
                    </a:p>
                  </a:txBody>
                  <a:tcPr marL="4471" marR="4471" marT="4471" marB="0" anchor="ctr"/>
                </a:tc>
                <a:tc>
                  <a:txBody>
                    <a:bodyPr/>
                    <a:lstStyle/>
                    <a:p>
                      <a:pPr algn="ctr" fontAlgn="b"/>
                      <a:r>
                        <a:rPr lang="tr-TR" sz="2000" u="none" strike="noStrike" dirty="0">
                          <a:solidFill>
                            <a:schemeClr val="tx1"/>
                          </a:solidFill>
                          <a:effectLst/>
                        </a:rPr>
                        <a:t> </a:t>
                      </a:r>
                      <a:endParaRPr lang="tr-TR" sz="2000" b="0" i="0" u="none" strike="noStrike" dirty="0">
                        <a:solidFill>
                          <a:schemeClr val="tx1"/>
                        </a:solidFill>
                        <a:effectLst/>
                        <a:latin typeface="Calibri"/>
                      </a:endParaRPr>
                    </a:p>
                  </a:txBody>
                  <a:tcPr marL="4471" marR="4471" marT="4471" marB="0" anchor="b"/>
                </a:tc>
              </a:tr>
            </a:tbl>
          </a:graphicData>
        </a:graphic>
      </p:graphicFrame>
    </p:spTree>
    <p:extLst>
      <p:ext uri="{BB962C8B-B14F-4D97-AF65-F5344CB8AC3E}">
        <p14:creationId xmlns:p14="http://schemas.microsoft.com/office/powerpoint/2010/main" val="81065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48920" y="614152"/>
            <a:ext cx="4854054" cy="668738"/>
          </a:xfrm>
        </p:spPr>
        <p:txBody>
          <a:bodyPr/>
          <a:lstStyle/>
          <a:p>
            <a:r>
              <a:rPr lang="tr-TR" sz="2000" dirty="0">
                <a:solidFill>
                  <a:srgbClr val="FF0000"/>
                </a:solidFill>
              </a:rPr>
              <a:t>İŞKUR TEMEL </a:t>
            </a:r>
            <a:r>
              <a:rPr lang="tr-TR" sz="2000" dirty="0" smtClean="0">
                <a:solidFill>
                  <a:srgbClr val="FF0000"/>
                </a:solidFill>
              </a:rPr>
              <a:t>İSTATİSTİKLER</a:t>
            </a:r>
            <a:br>
              <a:rPr lang="tr-TR" sz="2000" dirty="0" smtClean="0">
                <a:solidFill>
                  <a:srgbClr val="FF0000"/>
                </a:solidFill>
              </a:rPr>
            </a:br>
            <a:r>
              <a:rPr lang="tr-TR" sz="2000" dirty="0" smtClean="0">
                <a:solidFill>
                  <a:srgbClr val="FF0000"/>
                </a:solidFill>
              </a:rPr>
              <a:t>TOKAT</a:t>
            </a:r>
            <a:endParaRPr lang="tr-TR" sz="20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848091927"/>
              </p:ext>
            </p:extLst>
          </p:nvPr>
        </p:nvGraphicFramePr>
        <p:xfrm>
          <a:off x="191068" y="1282893"/>
          <a:ext cx="8952932" cy="4773844"/>
        </p:xfrm>
        <a:graphic>
          <a:graphicData uri="http://schemas.openxmlformats.org/drawingml/2006/table">
            <a:tbl>
              <a:tblPr firstRow="1" firstCol="1" bandRow="1">
                <a:tableStyleId>{5C22544A-7EE6-4342-B048-85BDC9FD1C3A}</a:tableStyleId>
              </a:tblPr>
              <a:tblGrid>
                <a:gridCol w="5076968"/>
                <a:gridCol w="3875964"/>
              </a:tblGrid>
              <a:tr h="636001">
                <a:tc>
                  <a:txBody>
                    <a:bodyPr/>
                    <a:lstStyle/>
                    <a:p>
                      <a:pPr algn="l" rtl="0" fontAlgn="ctr"/>
                      <a:r>
                        <a:rPr lang="tr-TR" sz="2000" b="1" u="none" strike="noStrike" dirty="0">
                          <a:solidFill>
                            <a:schemeClr val="tx1"/>
                          </a:solidFill>
                          <a:effectLst/>
                        </a:rPr>
                        <a:t>TEMEL GÖSTERGELER</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1" u="none" strike="noStrike" dirty="0" smtClean="0">
                          <a:solidFill>
                            <a:schemeClr val="tx1"/>
                          </a:solidFill>
                          <a:effectLst/>
                        </a:rPr>
                        <a:t>2014</a:t>
                      </a:r>
                      <a:endParaRPr lang="tr-TR" sz="2000" b="1" i="0" u="none" strike="noStrike" dirty="0">
                        <a:solidFill>
                          <a:schemeClr val="tx1"/>
                        </a:solidFill>
                        <a:effectLst/>
                        <a:latin typeface="Arial"/>
                      </a:endParaRPr>
                    </a:p>
                  </a:txBody>
                  <a:tcPr marL="4471" marR="4471" marT="4471" marB="0" anchor="ctr"/>
                </a:tc>
              </a:tr>
              <a:tr h="564999">
                <a:tc>
                  <a:txBody>
                    <a:bodyPr/>
                    <a:lstStyle/>
                    <a:p>
                      <a:pPr algn="l" rtl="0" fontAlgn="ctr"/>
                      <a:r>
                        <a:rPr lang="tr-TR" sz="2000" b="1" u="none" strike="noStrike" dirty="0">
                          <a:solidFill>
                            <a:schemeClr val="tx1"/>
                          </a:solidFill>
                          <a:effectLst/>
                        </a:rPr>
                        <a:t>Kuruma Kayıtlı İşgücü</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u="none" strike="noStrike" dirty="0" smtClean="0">
                          <a:solidFill>
                            <a:schemeClr val="tx1"/>
                          </a:solidFill>
                          <a:effectLst>
                            <a:outerShdw blurRad="50800" dist="38100" algn="tr" rotWithShape="0">
                              <a:prstClr val="black">
                                <a:alpha val="40000"/>
                              </a:prstClr>
                            </a:outerShdw>
                          </a:effectLst>
                        </a:rPr>
                        <a:t>34.206</a:t>
                      </a:r>
                      <a:r>
                        <a:rPr lang="tr-TR" sz="2000" b="0" u="none" strike="noStrike" dirty="0">
                          <a:solidFill>
                            <a:schemeClr val="tx1"/>
                          </a:solidFill>
                          <a:effectLst>
                            <a:outerShdw blurRad="50800" dist="38100" algn="tr" rotWithShape="0">
                              <a:prstClr val="black">
                                <a:alpha val="40000"/>
                              </a:prstClr>
                            </a:outerShdw>
                          </a:effectLst>
                        </a:rPr>
                        <a:t> </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r" rtl="0" fontAlgn="ctr"/>
                      <a:r>
                        <a:rPr lang="tr-TR" sz="2000" b="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629898">
                <a:tc>
                  <a:txBody>
                    <a:bodyPr/>
                    <a:lstStyle/>
                    <a:p>
                      <a:pPr algn="l" rtl="0" fontAlgn="ctr"/>
                      <a:r>
                        <a:rPr lang="tr-TR" sz="2000" b="1" u="none" strike="noStrike" dirty="0">
                          <a:solidFill>
                            <a:schemeClr val="tx1"/>
                          </a:solidFill>
                          <a:effectLst/>
                        </a:rPr>
                        <a:t>Kuruma Kayıtlı İşsiz</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u="none" strike="noStrike" dirty="0">
                          <a:solidFill>
                            <a:schemeClr val="tx1"/>
                          </a:solidFill>
                          <a:effectLst/>
                        </a:rPr>
                        <a:t> </a:t>
                      </a:r>
                      <a:r>
                        <a:rPr lang="tr-TR" sz="2000" b="0" u="none" strike="noStrike" dirty="0" smtClean="0">
                          <a:solidFill>
                            <a:schemeClr val="tx1"/>
                          </a:solidFill>
                          <a:effectLst>
                            <a:outerShdw blurRad="50800" dist="38100" algn="tr" rotWithShape="0">
                              <a:prstClr val="black">
                                <a:alpha val="40000"/>
                              </a:prstClr>
                            </a:outerShdw>
                          </a:effectLst>
                        </a:rPr>
                        <a:t>18.911</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l" fontAlgn="b"/>
                      <a:r>
                        <a:rPr lang="tr-TR" sz="2000" b="0" u="none" strike="noStrike" dirty="0">
                          <a:solidFill>
                            <a:schemeClr val="tx1"/>
                          </a:solidFill>
                          <a:effectLst/>
                        </a:rPr>
                        <a:t> </a:t>
                      </a:r>
                      <a:endParaRPr lang="tr-TR" sz="2000" b="0" i="0" u="none" strike="noStrike" dirty="0">
                        <a:solidFill>
                          <a:schemeClr val="tx1"/>
                        </a:solidFill>
                        <a:effectLst/>
                        <a:latin typeface="Calibri"/>
                      </a:endParaRPr>
                    </a:p>
                  </a:txBody>
                  <a:tcPr marL="4471" marR="4471" marT="4471" marB="0" anchor="ctr"/>
                </a:tc>
              </a:tr>
              <a:tr h="598131">
                <a:tc>
                  <a:txBody>
                    <a:bodyPr/>
                    <a:lstStyle/>
                    <a:p>
                      <a:pPr algn="l" rtl="0" fontAlgn="ctr"/>
                      <a:r>
                        <a:rPr lang="tr-TR" sz="2000" b="1" u="none" strike="noStrike" dirty="0">
                          <a:solidFill>
                            <a:schemeClr val="tx1"/>
                          </a:solidFill>
                          <a:effectLst/>
                        </a:rPr>
                        <a:t>Açık İş</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u="none" strike="noStrike" dirty="0" smtClean="0">
                          <a:solidFill>
                            <a:schemeClr val="tx1"/>
                          </a:solidFill>
                          <a:effectLst>
                            <a:outerShdw blurRad="50800" dist="38100" algn="tr" rotWithShape="0">
                              <a:prstClr val="black">
                                <a:alpha val="40000"/>
                              </a:prstClr>
                            </a:outerShdw>
                          </a:effectLst>
                        </a:rPr>
                        <a:t>10.108</a:t>
                      </a:r>
                      <a:r>
                        <a:rPr lang="tr-TR" sz="2000" b="0" u="none" strike="noStrike" dirty="0">
                          <a:solidFill>
                            <a:schemeClr val="tx1"/>
                          </a:solidFill>
                          <a:effectLst>
                            <a:outerShdw blurRad="50800" dist="38100" algn="tr" rotWithShape="0">
                              <a:prstClr val="black">
                                <a:alpha val="40000"/>
                              </a:prstClr>
                            </a:outerShdw>
                          </a:effectLst>
                        </a:rPr>
                        <a:t> </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r" rtl="0" fontAlgn="ctr"/>
                      <a:r>
                        <a:rPr lang="tr-TR" sz="2000" b="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598209">
                <a:tc>
                  <a:txBody>
                    <a:bodyPr/>
                    <a:lstStyle/>
                    <a:p>
                      <a:pPr algn="l" rtl="0" fontAlgn="ctr"/>
                      <a:r>
                        <a:rPr lang="tr-TR" sz="2000" b="1" u="none" strike="noStrike" dirty="0">
                          <a:solidFill>
                            <a:schemeClr val="tx1"/>
                          </a:solidFill>
                          <a:effectLst/>
                        </a:rPr>
                        <a:t>İşe yerleştirme (Özel sektör)</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u="none" strike="noStrike" dirty="0">
                          <a:solidFill>
                            <a:schemeClr val="tx1"/>
                          </a:solidFill>
                          <a:effectLst/>
                        </a:rPr>
                        <a:t> </a:t>
                      </a:r>
                      <a:r>
                        <a:rPr lang="tr-TR" sz="2000" b="0" i="0" u="none" strike="noStrike" dirty="0" smtClean="0">
                          <a:solidFill>
                            <a:schemeClr val="tx1"/>
                          </a:solidFill>
                          <a:effectLst>
                            <a:outerShdw blurRad="50800" dist="38100" algn="tr" rotWithShape="0">
                              <a:prstClr val="black">
                                <a:alpha val="40000"/>
                              </a:prstClr>
                            </a:outerShdw>
                          </a:effectLst>
                          <a:latin typeface="Arial"/>
                        </a:rPr>
                        <a:t>5414</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l" fontAlgn="b"/>
                      <a:r>
                        <a:rPr lang="tr-TR" sz="2000" b="0" u="none" strike="noStrike" dirty="0">
                          <a:solidFill>
                            <a:schemeClr val="tx1"/>
                          </a:solidFill>
                          <a:effectLst/>
                        </a:rPr>
                        <a:t> </a:t>
                      </a:r>
                      <a:endParaRPr lang="tr-TR" sz="2000" b="0" i="0" u="none" strike="noStrike" dirty="0">
                        <a:solidFill>
                          <a:schemeClr val="tx1"/>
                        </a:solidFill>
                        <a:effectLst/>
                        <a:latin typeface="Calibri"/>
                      </a:endParaRPr>
                    </a:p>
                  </a:txBody>
                  <a:tcPr marL="4471" marR="4471" marT="4471" marB="0" anchor="ctr"/>
                </a:tc>
              </a:tr>
              <a:tr h="617489">
                <a:tc>
                  <a:txBody>
                    <a:bodyPr/>
                    <a:lstStyle/>
                    <a:p>
                      <a:pPr algn="l" rtl="0" fontAlgn="ctr"/>
                      <a:r>
                        <a:rPr lang="tr-TR" sz="2000" b="1" u="none" strike="noStrike" dirty="0">
                          <a:solidFill>
                            <a:schemeClr val="tx1"/>
                          </a:solidFill>
                          <a:effectLst/>
                        </a:rPr>
                        <a:t>İşe yerleştirme (Kamu) </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i="0" u="none" strike="noStrike" dirty="0" smtClean="0">
                          <a:solidFill>
                            <a:schemeClr val="tx1"/>
                          </a:solidFill>
                          <a:effectLst>
                            <a:outerShdw blurRad="50800" dist="38100" algn="tr" rotWithShape="0">
                              <a:prstClr val="black">
                                <a:alpha val="40000"/>
                              </a:prstClr>
                            </a:outerShdw>
                          </a:effectLst>
                          <a:latin typeface="Arial"/>
                        </a:rPr>
                        <a:t>76</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r" rtl="0" fontAlgn="ctr"/>
                      <a:r>
                        <a:rPr lang="tr-TR" sz="2000" b="0" u="none" strike="noStrike" dirty="0">
                          <a:solidFill>
                            <a:schemeClr val="tx1"/>
                          </a:solidFill>
                          <a:effectLst/>
                        </a:rPr>
                        <a:t> </a:t>
                      </a:r>
                      <a:endParaRPr lang="tr-TR" sz="2000" b="0" i="0" u="none" strike="noStrike" dirty="0">
                        <a:solidFill>
                          <a:schemeClr val="tx1"/>
                        </a:solidFill>
                        <a:effectLst/>
                        <a:latin typeface="Arial"/>
                      </a:endParaRPr>
                    </a:p>
                  </a:txBody>
                  <a:tcPr marL="4471" marR="4471" marT="4471" marB="0" anchor="ctr"/>
                </a:tc>
              </a:tr>
              <a:tr h="494864">
                <a:tc>
                  <a:txBody>
                    <a:bodyPr/>
                    <a:lstStyle/>
                    <a:p>
                      <a:pPr algn="l" rtl="0" fontAlgn="ctr"/>
                      <a:r>
                        <a:rPr lang="tr-TR" sz="2000" b="1" u="none" strike="noStrike" dirty="0">
                          <a:solidFill>
                            <a:schemeClr val="tx1"/>
                          </a:solidFill>
                          <a:effectLst/>
                        </a:rPr>
                        <a:t>Bireysel danışmanlık</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i="0" u="none" strike="noStrike" dirty="0" smtClean="0">
                          <a:solidFill>
                            <a:schemeClr val="tx1"/>
                          </a:solidFill>
                          <a:effectLst>
                            <a:outerShdw blurRad="50800" dist="38100" algn="tr" rotWithShape="0">
                              <a:prstClr val="black">
                                <a:alpha val="40000"/>
                              </a:prstClr>
                            </a:outerShdw>
                          </a:effectLst>
                          <a:latin typeface="Arial"/>
                        </a:rPr>
                        <a:t>19.298</a:t>
                      </a:r>
                      <a:endParaRPr lang="tr-TR" sz="2000" b="0" i="0" u="none" strike="noStrike" dirty="0">
                        <a:solidFill>
                          <a:schemeClr val="tx1"/>
                        </a:solidFill>
                        <a:effectLst>
                          <a:outerShdw blurRad="50800" dist="38100" algn="tr" rotWithShape="0">
                            <a:prstClr val="black">
                              <a:alpha val="40000"/>
                            </a:prstClr>
                          </a:outerShdw>
                        </a:effectLst>
                        <a:latin typeface="Arial"/>
                      </a:endParaRPr>
                    </a:p>
                    <a:p>
                      <a:pPr algn="l" fontAlgn="b"/>
                      <a:r>
                        <a:rPr lang="tr-TR" sz="2000" b="0" u="none" strike="noStrike" dirty="0">
                          <a:solidFill>
                            <a:schemeClr val="tx1"/>
                          </a:solidFill>
                          <a:effectLst/>
                        </a:rPr>
                        <a:t> </a:t>
                      </a:r>
                      <a:endParaRPr lang="tr-TR" sz="2000" b="0" i="0" u="none" strike="noStrike" dirty="0">
                        <a:solidFill>
                          <a:schemeClr val="tx1"/>
                        </a:solidFill>
                        <a:effectLst/>
                        <a:latin typeface="Calibri"/>
                      </a:endParaRPr>
                    </a:p>
                  </a:txBody>
                  <a:tcPr marL="4471" marR="4471" marT="4471" marB="0" anchor="ctr"/>
                </a:tc>
              </a:tr>
              <a:tr h="434172">
                <a:tc>
                  <a:txBody>
                    <a:bodyPr/>
                    <a:lstStyle/>
                    <a:p>
                      <a:pPr algn="l" rtl="0" fontAlgn="ctr"/>
                      <a:r>
                        <a:rPr lang="tr-TR" sz="2000" b="1" u="none" strike="noStrike" dirty="0">
                          <a:solidFill>
                            <a:schemeClr val="tx1"/>
                          </a:solidFill>
                          <a:effectLst/>
                        </a:rPr>
                        <a:t>İşyeri ziyareti</a:t>
                      </a:r>
                      <a:endParaRPr lang="tr-TR" sz="2000" b="1" i="0" u="none" strike="noStrike" dirty="0">
                        <a:solidFill>
                          <a:schemeClr val="tx1"/>
                        </a:solidFill>
                        <a:effectLst/>
                        <a:latin typeface="Arial"/>
                      </a:endParaRPr>
                    </a:p>
                  </a:txBody>
                  <a:tcPr marL="4471" marR="4471" marT="4471" marB="0" anchor="ctr"/>
                </a:tc>
                <a:tc>
                  <a:txBody>
                    <a:bodyPr/>
                    <a:lstStyle/>
                    <a:p>
                      <a:pPr algn="ctr" rtl="0" fontAlgn="ctr"/>
                      <a:r>
                        <a:rPr lang="tr-TR" sz="2000" b="0" i="0" u="none" strike="noStrike" dirty="0" smtClean="0">
                          <a:solidFill>
                            <a:schemeClr val="tx1"/>
                          </a:solidFill>
                          <a:effectLst>
                            <a:outerShdw blurRad="50800" dist="38100" algn="tr" rotWithShape="0">
                              <a:prstClr val="black">
                                <a:alpha val="40000"/>
                              </a:prstClr>
                            </a:outerShdw>
                          </a:effectLst>
                          <a:latin typeface="Arial" pitchFamily="34" charset="0"/>
                          <a:cs typeface="Arial" pitchFamily="34" charset="0"/>
                        </a:rPr>
                        <a:t>3068</a:t>
                      </a:r>
                      <a:endParaRPr lang="tr-TR" sz="2000" b="0" i="0" u="none" strike="noStrike" dirty="0">
                        <a:solidFill>
                          <a:schemeClr val="tx1"/>
                        </a:solidFill>
                        <a:effectLst>
                          <a:outerShdw blurRad="50800" dist="38100" algn="tr" rotWithShape="0">
                            <a:prstClr val="black">
                              <a:alpha val="40000"/>
                            </a:prstClr>
                          </a:outerShdw>
                        </a:effectLst>
                        <a:latin typeface="Arial" pitchFamily="34" charset="0"/>
                        <a:cs typeface="Arial" pitchFamily="34" charset="0"/>
                      </a:endParaRPr>
                    </a:p>
                  </a:txBody>
                  <a:tcPr marL="4471" marR="4471" marT="4471" marB="0" anchor="ctr"/>
                </a:tc>
              </a:tr>
            </a:tbl>
          </a:graphicData>
        </a:graphic>
      </p:graphicFrame>
      <p:sp>
        <p:nvSpPr>
          <p:cNvPr id="4" name="Slayt Numarası Yer Tutucusu 3"/>
          <p:cNvSpPr>
            <a:spLocks noGrp="1"/>
          </p:cNvSpPr>
          <p:nvPr>
            <p:ph type="sldNum" sz="quarter" idx="11"/>
          </p:nvPr>
        </p:nvSpPr>
        <p:spPr>
          <a:xfrm>
            <a:off x="8531606" y="6995406"/>
            <a:ext cx="522287" cy="274813"/>
          </a:xfrm>
        </p:spPr>
        <p:txBody>
          <a:bodyPr/>
          <a:lstStyle/>
          <a:p>
            <a:pPr>
              <a:defRPr/>
            </a:pPr>
            <a:fld id="{94BBB6A5-17EA-4C88-9847-949075302D3F}" type="slidenum">
              <a:rPr lang="es-ES" smtClean="0"/>
              <a:pPr>
                <a:defRPr/>
              </a:pPr>
              <a:t>21</a:t>
            </a:fld>
            <a:endParaRPr lang="es-ES" dirty="0"/>
          </a:p>
        </p:txBody>
      </p:sp>
    </p:spTree>
    <p:extLst>
      <p:ext uri="{BB962C8B-B14F-4D97-AF65-F5344CB8AC3E}">
        <p14:creationId xmlns:p14="http://schemas.microsoft.com/office/powerpoint/2010/main" val="3199832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3805615" y="799827"/>
            <a:ext cx="5223589"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u="none" cap="none" spc="0">
                <a:ln w="18415" cmpd="sng">
                  <a:noFill/>
                  <a:prstDash val="solid"/>
                </a:ln>
                <a:solidFill>
                  <a:srgbClr val="172B61"/>
                </a:solidFill>
                <a:effectLst>
                  <a:outerShdw blurRad="63500" dir="3600000" algn="tl" rotWithShape="0">
                    <a:srgbClr val="000000">
                      <a:alpha val="7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defRPr/>
            </a:pPr>
            <a:r>
              <a:rPr lang="tr-TR"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İŞ VE MESLEK DANIŞMANLIĞI HİZMETİ </a:t>
            </a:r>
            <a:endParaRPr lang="tr-TR"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Slayt Numarası Yer Tutucusu 1"/>
          <p:cNvSpPr>
            <a:spLocks noGrp="1"/>
          </p:cNvSpPr>
          <p:nvPr>
            <p:ph type="sldNum" sz="quarter" idx="11"/>
          </p:nvPr>
        </p:nvSpPr>
        <p:spPr/>
        <p:txBody>
          <a:bodyPr/>
          <a:lstStyle/>
          <a:p>
            <a:pPr>
              <a:defRPr/>
            </a:pPr>
            <a:fld id="{94BBB6A5-17EA-4C88-9847-949075302D3F}" type="slidenum">
              <a:rPr lang="es-ES" smtClean="0"/>
              <a:pPr>
                <a:defRPr/>
              </a:pPr>
              <a:t>22</a:t>
            </a:fld>
            <a:endParaRPr lang="es-ES"/>
          </a:p>
        </p:txBody>
      </p:sp>
      <p:sp>
        <p:nvSpPr>
          <p:cNvPr id="6" name="Rectangle 3"/>
          <p:cNvSpPr txBox="1">
            <a:spLocks/>
          </p:cNvSpPr>
          <p:nvPr/>
        </p:nvSpPr>
        <p:spPr>
          <a:xfrm>
            <a:off x="150125" y="1327669"/>
            <a:ext cx="5104263" cy="5318791"/>
          </a:xfrm>
          <a:prstGeom prst="rect">
            <a:avLst/>
          </a:prstGeom>
        </p:spPr>
        <p:txBody>
          <a:bodyPr lIns="87281" tIns="43641" rIns="87281" bIns="4364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fontAlgn="auto">
              <a:lnSpc>
                <a:spcPct val="110000"/>
              </a:lnSpc>
              <a:spcBef>
                <a:spcPts val="600"/>
              </a:spcBef>
              <a:spcAft>
                <a:spcPts val="0"/>
              </a:spcAft>
              <a:buFont typeface="Wingdings" pitchFamily="2" charset="2"/>
              <a:buChar char="§"/>
              <a:defRPr/>
            </a:pPr>
            <a:r>
              <a:rPr lang="tr-TR" sz="2000" b="0" dirty="0" smtClean="0">
                <a:latin typeface="Calibri" pitchFamily="34" charset="0"/>
                <a:ea typeface="ＭＳ Ｐゴシック" pitchFamily="34" charset="-128"/>
                <a:cs typeface="Calibri" pitchFamily="34" charset="0"/>
              </a:rPr>
              <a:t>İşsizler ve daha iyi iş arayanlara yönelik olarak </a:t>
            </a:r>
            <a:r>
              <a:rPr lang="tr-TR" sz="2000" dirty="0" smtClean="0">
                <a:solidFill>
                  <a:srgbClr val="FF0000"/>
                </a:solidFill>
                <a:latin typeface="Calibri" pitchFamily="34" charset="0"/>
                <a:ea typeface="ＭＳ Ｐゴシック" pitchFamily="34" charset="-128"/>
                <a:cs typeface="Calibri" pitchFamily="34" charset="0"/>
              </a:rPr>
              <a:t>iş danışmanlığı</a:t>
            </a:r>
            <a:r>
              <a:rPr lang="tr-TR" sz="2000" b="0" dirty="0" smtClean="0">
                <a:latin typeface="Calibri" pitchFamily="34" charset="0"/>
                <a:ea typeface="ＭＳ Ｐゴシック" pitchFamily="34" charset="-128"/>
                <a:cs typeface="Calibri" pitchFamily="34" charset="0"/>
              </a:rPr>
              <a:t>,</a:t>
            </a:r>
          </a:p>
          <a:p>
            <a:pPr marL="342900" lvl="1" indent="-342900" algn="just" fontAlgn="auto">
              <a:lnSpc>
                <a:spcPct val="110000"/>
              </a:lnSpc>
              <a:spcBef>
                <a:spcPts val="600"/>
              </a:spcBef>
              <a:spcAft>
                <a:spcPts val="0"/>
              </a:spcAft>
              <a:buFont typeface="Wingdings" pitchFamily="2" charset="2"/>
              <a:buChar char="§"/>
              <a:defRPr/>
            </a:pPr>
            <a:endParaRPr lang="tr-TR" sz="2000" b="0" dirty="0">
              <a:latin typeface="Calibri" pitchFamily="34" charset="0"/>
              <a:ea typeface="ＭＳ Ｐゴシック" pitchFamily="34" charset="-128"/>
              <a:cs typeface="Calibri" pitchFamily="34" charset="0"/>
            </a:endParaRPr>
          </a:p>
          <a:p>
            <a:pPr marL="342900" lvl="1" indent="-342900" algn="just" fontAlgn="auto">
              <a:lnSpc>
                <a:spcPct val="110000"/>
              </a:lnSpc>
              <a:spcBef>
                <a:spcPts val="600"/>
              </a:spcBef>
              <a:spcAft>
                <a:spcPts val="0"/>
              </a:spcAft>
              <a:buFont typeface="Wingdings" pitchFamily="2" charset="2"/>
              <a:buChar char="§"/>
              <a:defRPr/>
            </a:pPr>
            <a:r>
              <a:rPr lang="tr-TR" sz="2000" b="0" dirty="0" smtClean="0">
                <a:latin typeface="Calibri" pitchFamily="34" charset="0"/>
                <a:ea typeface="ＭＳ Ｐゴシック" pitchFamily="34" charset="-128"/>
                <a:cs typeface="Calibri" pitchFamily="34" charset="0"/>
              </a:rPr>
              <a:t>Öğrencilere ve mesleğini değiştirmek isteyenlere  yönelik </a:t>
            </a:r>
            <a:r>
              <a:rPr lang="tr-TR" sz="2000" dirty="0" smtClean="0">
                <a:solidFill>
                  <a:srgbClr val="FF0000"/>
                </a:solidFill>
                <a:latin typeface="Calibri" pitchFamily="34" charset="0"/>
                <a:ea typeface="ＭＳ Ｐゴシック" pitchFamily="34" charset="-128"/>
                <a:cs typeface="Calibri" pitchFamily="34" charset="0"/>
              </a:rPr>
              <a:t>meslek danışmanlığı</a:t>
            </a:r>
            <a:r>
              <a:rPr lang="tr-TR" sz="2000" b="0" dirty="0" smtClean="0">
                <a:latin typeface="Calibri" pitchFamily="34" charset="0"/>
                <a:ea typeface="ＭＳ Ｐゴシック" pitchFamily="34" charset="-128"/>
                <a:cs typeface="Calibri" pitchFamily="34" charset="0"/>
              </a:rPr>
              <a:t>.</a:t>
            </a:r>
          </a:p>
          <a:p>
            <a:pPr marL="342900" lvl="1" indent="-342900" algn="just" fontAlgn="auto">
              <a:lnSpc>
                <a:spcPct val="110000"/>
              </a:lnSpc>
              <a:spcBef>
                <a:spcPts val="600"/>
              </a:spcBef>
              <a:spcAft>
                <a:spcPts val="0"/>
              </a:spcAft>
              <a:buFont typeface="Wingdings" pitchFamily="2" charset="2"/>
              <a:buChar char="§"/>
              <a:defRPr/>
            </a:pPr>
            <a:endParaRPr lang="tr-TR" sz="2000" b="0" dirty="0" smtClean="0">
              <a:latin typeface="Calibri" pitchFamily="34" charset="0"/>
              <a:ea typeface="ＭＳ Ｐゴシック" pitchFamily="34" charset="-128"/>
              <a:cs typeface="Calibri" pitchFamily="34" charset="0"/>
            </a:endParaRPr>
          </a:p>
          <a:p>
            <a:pPr marL="342900" lvl="1" indent="-342900" algn="just" fontAlgn="auto">
              <a:lnSpc>
                <a:spcPct val="110000"/>
              </a:lnSpc>
              <a:spcBef>
                <a:spcPts val="600"/>
              </a:spcBef>
              <a:spcAft>
                <a:spcPts val="0"/>
              </a:spcAft>
              <a:buFont typeface="Wingdings" pitchFamily="2" charset="2"/>
              <a:buChar char="§"/>
              <a:defRPr/>
            </a:pPr>
            <a:r>
              <a:rPr lang="tr-TR" sz="2000" b="0" dirty="0" smtClean="0">
                <a:solidFill>
                  <a:srgbClr val="FF0000"/>
                </a:solidFill>
                <a:latin typeface="Calibri" pitchFamily="34" charset="0"/>
                <a:ea typeface="ＭＳ Ｐゴシック" pitchFamily="34" charset="-128"/>
                <a:cs typeface="Calibri" pitchFamily="34" charset="0"/>
              </a:rPr>
              <a:t>İşverenlere</a:t>
            </a:r>
            <a:r>
              <a:rPr lang="tr-TR" sz="2000" b="0" dirty="0" smtClean="0">
                <a:latin typeface="Calibri" pitchFamily="34" charset="0"/>
                <a:ea typeface="ＭＳ Ｐゴシック" pitchFamily="34" charset="-128"/>
                <a:cs typeface="Calibri" pitchFamily="34" charset="0"/>
              </a:rPr>
              <a:t> yönelik Kurum hizmetlerimiz tanıtımı, açık işleri karşılanması ve aranılan nitelikte işgücünün teminine aracılık.</a:t>
            </a:r>
          </a:p>
          <a:p>
            <a:pPr marL="342900" lvl="1" indent="-342900" algn="just" fontAlgn="auto">
              <a:lnSpc>
                <a:spcPct val="110000"/>
              </a:lnSpc>
              <a:spcBef>
                <a:spcPts val="600"/>
              </a:spcBef>
              <a:spcAft>
                <a:spcPts val="0"/>
              </a:spcAft>
              <a:buFont typeface="Wingdings" pitchFamily="2" charset="2"/>
              <a:buChar char="§"/>
              <a:defRPr/>
            </a:pPr>
            <a:endParaRPr lang="tr-TR" sz="2000" b="0" dirty="0" smtClean="0">
              <a:latin typeface="Calibri" pitchFamily="34" charset="0"/>
              <a:ea typeface="ＭＳ Ｐゴシック" pitchFamily="34" charset="-128"/>
              <a:cs typeface="Calibri" pitchFamily="34" charset="0"/>
            </a:endParaRPr>
          </a:p>
          <a:p>
            <a:pPr marL="342900" lvl="1" indent="-342900" algn="just" fontAlgn="auto">
              <a:lnSpc>
                <a:spcPct val="110000"/>
              </a:lnSpc>
              <a:spcBef>
                <a:spcPts val="600"/>
              </a:spcBef>
              <a:spcAft>
                <a:spcPts val="0"/>
              </a:spcAft>
              <a:buFont typeface="Wingdings" pitchFamily="2" charset="2"/>
              <a:buChar char="§"/>
              <a:defRPr/>
            </a:pPr>
            <a:r>
              <a:rPr lang="tr-TR" sz="2000" b="0" dirty="0" smtClean="0">
                <a:latin typeface="Calibri" pitchFamily="34" charset="0"/>
              </a:rPr>
              <a:t>Böylece; işsizlik </a:t>
            </a:r>
            <a:r>
              <a:rPr lang="tr-TR" sz="2000" b="0" dirty="0">
                <a:latin typeface="Calibri" pitchFamily="34" charset="0"/>
              </a:rPr>
              <a:t>süresinin </a:t>
            </a:r>
            <a:r>
              <a:rPr lang="tr-TR" sz="2000" b="0" dirty="0" smtClean="0">
                <a:latin typeface="Calibri" pitchFamily="34" charset="0"/>
              </a:rPr>
              <a:t>kısalması, istihdam </a:t>
            </a:r>
            <a:r>
              <a:rPr lang="tr-TR" sz="2000" b="0" dirty="0">
                <a:latin typeface="Calibri" pitchFamily="34" charset="0"/>
              </a:rPr>
              <a:t>ve verimliliğin </a:t>
            </a:r>
            <a:r>
              <a:rPr lang="tr-TR" sz="2000" b="0" dirty="0" smtClean="0">
                <a:latin typeface="Calibri" pitchFamily="34" charset="0"/>
              </a:rPr>
              <a:t>artması ile istihdamda </a:t>
            </a:r>
            <a:r>
              <a:rPr lang="tr-TR" sz="2000" b="0" dirty="0">
                <a:latin typeface="Calibri" pitchFamily="34" charset="0"/>
              </a:rPr>
              <a:t>devamlılığın sağlanması </a:t>
            </a:r>
            <a:r>
              <a:rPr lang="tr-TR" sz="2000" b="0" dirty="0" smtClean="0">
                <a:latin typeface="Calibri" pitchFamily="34" charset="0"/>
              </a:rPr>
              <a:t>amaçlanmaktadır.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637" y="1327669"/>
            <a:ext cx="3347563" cy="50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4453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p:cNvSpPr>
          <p:nvPr/>
        </p:nvSpPr>
        <p:spPr bwMode="auto">
          <a:xfrm>
            <a:off x="191069" y="1457898"/>
            <a:ext cx="8810427" cy="53239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marL="342900" indent="-342900" algn="just" defTabSz="914400">
              <a:lnSpc>
                <a:spcPct val="150000"/>
              </a:lnSpc>
              <a:buFont typeface="Wingdings" pitchFamily="2" charset="2"/>
              <a:buChar char="Ø"/>
            </a:pPr>
            <a:r>
              <a:rPr lang="tr-TR" sz="2000" b="0" dirty="0" smtClean="0">
                <a:solidFill>
                  <a:schemeClr val="tx1"/>
                </a:solidFill>
                <a:cs typeface="Times New Roman" pitchFamily="18" charset="0"/>
              </a:rPr>
              <a:t>Yılda en az 2 kez, tüm Türkiye’de 10+ çalışanı olan işyerleri yüz yüze anket yöntemi ile ziyaret edilerek;</a:t>
            </a:r>
          </a:p>
          <a:p>
            <a:pPr algn="just" defTabSz="914400">
              <a:lnSpc>
                <a:spcPct val="150000"/>
              </a:lnSpc>
            </a:pPr>
            <a:endParaRPr lang="tr-TR" sz="2000" b="0" dirty="0" smtClean="0">
              <a:solidFill>
                <a:schemeClr val="tx1"/>
              </a:solidFill>
              <a:cs typeface="Times New Roman" pitchFamily="18" charset="0"/>
            </a:endParaRPr>
          </a:p>
          <a:p>
            <a:pPr marL="342900" indent="-342900" algn="just" defTabSz="914400">
              <a:lnSpc>
                <a:spcPct val="150000"/>
              </a:lnSpc>
              <a:buFont typeface="Wingdings" pitchFamily="2" charset="2"/>
              <a:buChar char="Ø"/>
            </a:pPr>
            <a:r>
              <a:rPr lang="tr-TR" sz="2000" b="0" dirty="0" smtClean="0">
                <a:solidFill>
                  <a:schemeClr val="tx1"/>
                </a:solidFill>
                <a:cs typeface="Times New Roman" pitchFamily="18" charset="0"/>
              </a:rPr>
              <a:t> İşverenlerin güncel ve gelecekteki işgücü ihtiyaçları belirleniyor, Açık işleri alınarak karşılanmaya çalışılıyor,</a:t>
            </a:r>
          </a:p>
          <a:p>
            <a:pPr algn="just" defTabSz="914400">
              <a:lnSpc>
                <a:spcPct val="150000"/>
              </a:lnSpc>
            </a:pPr>
            <a:endParaRPr lang="tr-TR" sz="2000" b="0" dirty="0" smtClean="0">
              <a:solidFill>
                <a:schemeClr val="tx1"/>
              </a:solidFill>
              <a:cs typeface="Times New Roman" pitchFamily="18" charset="0"/>
            </a:endParaRPr>
          </a:p>
          <a:p>
            <a:pPr marL="457200" indent="-457200" algn="just" defTabSz="914400">
              <a:lnSpc>
                <a:spcPct val="150000"/>
              </a:lnSpc>
              <a:buFont typeface="Wingdings" pitchFamily="2" charset="2"/>
              <a:buChar char="Ø"/>
            </a:pPr>
            <a:r>
              <a:rPr lang="tr-TR" sz="2000" b="0" dirty="0" smtClean="0">
                <a:solidFill>
                  <a:schemeClr val="tx1"/>
                </a:solidFill>
                <a:cs typeface="Times New Roman" pitchFamily="18" charset="0"/>
              </a:rPr>
              <a:t>Aranılan nitelikteki işgücünün temini için </a:t>
            </a:r>
            <a:r>
              <a:rPr lang="tr-TR" sz="2000" b="0" u="sng" dirty="0" smtClean="0">
                <a:solidFill>
                  <a:schemeClr val="tx1"/>
                </a:solidFill>
                <a:cs typeface="Times New Roman" pitchFamily="18" charset="0"/>
              </a:rPr>
              <a:t>mesleki eğitim kursları</a:t>
            </a:r>
            <a:r>
              <a:rPr lang="tr-TR" sz="2000" b="0" dirty="0" smtClean="0">
                <a:solidFill>
                  <a:schemeClr val="tx1"/>
                </a:solidFill>
                <a:cs typeface="Times New Roman" pitchFamily="18" charset="0"/>
              </a:rPr>
              <a:t> düzenleniyor,</a:t>
            </a:r>
          </a:p>
          <a:p>
            <a:pPr algn="just" defTabSz="914400">
              <a:lnSpc>
                <a:spcPct val="150000"/>
              </a:lnSpc>
            </a:pPr>
            <a:endParaRPr lang="tr-TR" sz="2000" b="0" dirty="0" smtClean="0">
              <a:solidFill>
                <a:schemeClr val="tx1"/>
              </a:solidFill>
              <a:cs typeface="Times New Roman" pitchFamily="18" charset="0"/>
            </a:endParaRPr>
          </a:p>
          <a:p>
            <a:pPr marL="457200" indent="-457200" algn="just" defTabSz="914400">
              <a:lnSpc>
                <a:spcPct val="150000"/>
              </a:lnSpc>
              <a:buFont typeface="Wingdings" pitchFamily="2" charset="2"/>
              <a:buChar char="Ø"/>
            </a:pPr>
            <a:r>
              <a:rPr lang="tr-TR" sz="2000" b="0" dirty="0" smtClean="0">
                <a:solidFill>
                  <a:schemeClr val="tx1"/>
                </a:solidFill>
                <a:cs typeface="Times New Roman" pitchFamily="18" charset="0"/>
              </a:rPr>
              <a:t>İşgücü piyasasına yönelik politika ve faaliyetler belirleniyor.</a:t>
            </a:r>
            <a:endParaRPr lang="tr-TR" sz="2000" b="0" dirty="0">
              <a:solidFill>
                <a:schemeClr val="tx1"/>
              </a:solidFill>
              <a:cs typeface="Times New Roman" pitchFamily="18" charset="0"/>
            </a:endParaRPr>
          </a:p>
          <a:p>
            <a:pPr algn="just">
              <a:lnSpc>
                <a:spcPct val="150000"/>
              </a:lnSpc>
            </a:pPr>
            <a:r>
              <a:rPr lang="tr-TR" sz="2000" dirty="0" smtClean="0">
                <a:solidFill>
                  <a:srgbClr val="FF0000"/>
                </a:solidFill>
                <a:cs typeface="Times New Roman" pitchFamily="18" charset="0"/>
              </a:rPr>
              <a:t>Not: </a:t>
            </a:r>
            <a:r>
              <a:rPr lang="tr-TR" sz="1800" dirty="0" smtClean="0">
                <a:solidFill>
                  <a:srgbClr val="FF0000"/>
                </a:solidFill>
                <a:cs typeface="Times New Roman" pitchFamily="18" charset="0"/>
              </a:rPr>
              <a:t>İlimizde </a:t>
            </a:r>
            <a:r>
              <a:rPr lang="tr-TR" sz="1800" dirty="0">
                <a:solidFill>
                  <a:srgbClr val="FF0000"/>
                </a:solidFill>
                <a:cs typeface="Times New Roman" pitchFamily="18" charset="0"/>
              </a:rPr>
              <a:t>bu kapsamda 918 işyeri bizzat ziyaret edilmiş, bu işyerlerinin 848’ine ise işyeri bilgi formu uygulanmıştır.</a:t>
            </a:r>
          </a:p>
          <a:p>
            <a:pPr marL="457200" indent="-457200" algn="just" defTabSz="914400">
              <a:lnSpc>
                <a:spcPct val="150000"/>
              </a:lnSpc>
              <a:buFont typeface="Wingdings" pitchFamily="2" charset="2"/>
              <a:buChar char="Ø"/>
            </a:pPr>
            <a:endParaRPr lang="tr-TR" sz="2000" b="0" dirty="0" smtClean="0">
              <a:solidFill>
                <a:schemeClr val="tx1"/>
              </a:solidFill>
              <a:cs typeface="Times New Roman" pitchFamily="18" charset="0"/>
            </a:endParaRPr>
          </a:p>
        </p:txBody>
      </p:sp>
      <p:sp>
        <p:nvSpPr>
          <p:cNvPr id="17411" name="AutoShape 2"/>
          <p:cNvSpPr>
            <a:spLocks/>
          </p:cNvSpPr>
          <p:nvPr/>
        </p:nvSpPr>
        <p:spPr bwMode="auto">
          <a:xfrm>
            <a:off x="8316913" y="6324600"/>
            <a:ext cx="522287"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spAutoFit/>
          </a:bodyPr>
          <a:lstStyle/>
          <a:p>
            <a:pPr algn="r" defTabSz="914400"/>
            <a:fld id="{4D983D65-5796-48DD-80A8-13D8DA659EA0}" type="slidenum">
              <a:rPr lang="tr-TR" sz="1400" b="1">
                <a:solidFill>
                  <a:srgbClr val="3D4E84"/>
                </a:solidFill>
                <a:latin typeface="Arial" pitchFamily="34" charset="0"/>
                <a:cs typeface="Arial" pitchFamily="34" charset="0"/>
                <a:sym typeface="Arial" pitchFamily="34" charset="0"/>
              </a:rPr>
              <a:pPr algn="r" defTabSz="914400"/>
              <a:t>23</a:t>
            </a:fld>
            <a:endParaRPr lang="tr-TR"/>
          </a:p>
        </p:txBody>
      </p:sp>
      <p:sp>
        <p:nvSpPr>
          <p:cNvPr id="2" name="Dikdörtgen 1"/>
          <p:cNvSpPr/>
          <p:nvPr/>
        </p:nvSpPr>
        <p:spPr>
          <a:xfrm>
            <a:off x="2636322" y="996233"/>
            <a:ext cx="6365174" cy="461665"/>
          </a:xfrm>
          <a:prstGeom prst="rect">
            <a:avLst/>
          </a:prstGeom>
        </p:spPr>
        <p:txBody>
          <a:bodyPr wrap="square">
            <a:spAutoFit/>
          </a:bodyPr>
          <a:lstStyle/>
          <a:p>
            <a:pPr algn="r"/>
            <a:r>
              <a:rPr lang="tr-TR" sz="2400" u="sng" dirty="0" smtClean="0">
                <a:solidFill>
                  <a:schemeClr val="accent6"/>
                </a:solidFill>
                <a:latin typeface="Arial"/>
                <a:cs typeface="Arial" pitchFamily="34" charset="0"/>
                <a:sym typeface="Arial" pitchFamily="34" charset="0"/>
              </a:rPr>
              <a:t>İşgücü </a:t>
            </a:r>
            <a:r>
              <a:rPr lang="tr-TR" sz="2400" u="sng" dirty="0">
                <a:solidFill>
                  <a:schemeClr val="accent6"/>
                </a:solidFill>
                <a:latin typeface="Arial"/>
                <a:cs typeface="Arial" pitchFamily="34" charset="0"/>
                <a:sym typeface="Arial" pitchFamily="34" charset="0"/>
              </a:rPr>
              <a:t>P</a:t>
            </a:r>
            <a:r>
              <a:rPr lang="tr-TR" sz="2400" u="sng" dirty="0" smtClean="0">
                <a:solidFill>
                  <a:schemeClr val="accent6"/>
                </a:solidFill>
                <a:latin typeface="Arial"/>
                <a:cs typeface="Arial" pitchFamily="34" charset="0"/>
                <a:sym typeface="Arial" pitchFamily="34" charset="0"/>
              </a:rPr>
              <a:t>iyasasının Fotoğrafını Çekiyoruz !</a:t>
            </a:r>
            <a:endParaRPr lang="en-US" sz="2400" u="sng" dirty="0">
              <a:solidFill>
                <a:schemeClr val="accent6"/>
              </a:solidFill>
            </a:endParaRPr>
          </a:p>
        </p:txBody>
      </p:sp>
      <p:sp>
        <p:nvSpPr>
          <p:cNvPr id="3" name="Metin kutusu 2"/>
          <p:cNvSpPr txBox="1"/>
          <p:nvPr/>
        </p:nvSpPr>
        <p:spPr>
          <a:xfrm>
            <a:off x="3871356" y="596123"/>
            <a:ext cx="5130140" cy="400110"/>
          </a:xfrm>
          <a:prstGeom prst="rect">
            <a:avLst/>
          </a:prstGeom>
          <a:noFill/>
        </p:spPr>
        <p:txBody>
          <a:bodyPr wrap="square" rtlCol="0">
            <a:spAutoFit/>
          </a:bodyPr>
          <a:lstStyle/>
          <a:p>
            <a:r>
              <a:rPr lang="tr-TR" sz="2000" dirty="0" smtClean="0">
                <a:solidFill>
                  <a:srgbClr val="FF0000"/>
                </a:solidFill>
                <a:effectLst>
                  <a:outerShdw blurRad="38100" dist="38100" dir="2700000" algn="tl">
                    <a:srgbClr val="000000">
                      <a:alpha val="43137"/>
                    </a:srgbClr>
                  </a:outerShdw>
                </a:effectLst>
                <a:latin typeface="+mn-lt"/>
              </a:rPr>
              <a:t>İŞGÜCÜ PİYASASI TALEP ARAŞTIRMASI</a:t>
            </a:r>
            <a:endParaRPr lang="tr-TR" sz="20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9980730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1"/>
          </p:nvPr>
        </p:nvSpPr>
        <p:spPr/>
        <p:txBody>
          <a:bodyPr/>
          <a:lstStyle/>
          <a:p>
            <a:pPr>
              <a:defRPr/>
            </a:pPr>
            <a:fld id="{94BBB6A5-17EA-4C88-9847-949075302D3F}" type="slidenum">
              <a:rPr lang="es-ES" smtClean="0"/>
              <a:pPr>
                <a:defRPr/>
              </a:pPr>
              <a:t>24</a:t>
            </a:fld>
            <a:endParaRPr lang="es-ES"/>
          </a:p>
        </p:txBody>
      </p:sp>
      <p:sp>
        <p:nvSpPr>
          <p:cNvPr id="6" name="Metin Yer Tutucusu 2"/>
          <p:cNvSpPr txBox="1">
            <a:spLocks/>
          </p:cNvSpPr>
          <p:nvPr/>
        </p:nvSpPr>
        <p:spPr bwMode="auto">
          <a:xfrm>
            <a:off x="498764" y="1591294"/>
            <a:ext cx="8158348" cy="47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just">
              <a:lnSpc>
                <a:spcPct val="150000"/>
              </a:lnSpc>
              <a:buNone/>
              <a:defRPr/>
            </a:pPr>
            <a:r>
              <a:rPr lang="tr-TR" sz="2400" dirty="0" smtClean="0">
                <a:solidFill>
                  <a:schemeClr val="tx1"/>
                </a:solidFill>
                <a:latin typeface="Calibri" pitchFamily="34" charset="0"/>
                <a:ea typeface="Arial Unicode MS" pitchFamily="34" charset="-128"/>
                <a:cs typeface="Calibri" pitchFamily="34" charset="0"/>
              </a:rPr>
              <a:t>Araştırmanın Sonuçları</a:t>
            </a:r>
            <a:endParaRPr lang="tr-TR" sz="2400" dirty="0" smtClean="0">
              <a:solidFill>
                <a:schemeClr val="tx1"/>
              </a:solidFill>
              <a:latin typeface="Calibri" pitchFamily="34" charset="0"/>
              <a:cs typeface="Calibri" pitchFamily="34" charset="0"/>
            </a:endParaRPr>
          </a:p>
          <a:p>
            <a:pPr marL="342900" lvl="1" indent="-342900">
              <a:spcAft>
                <a:spcPts val="1200"/>
              </a:spcAft>
              <a:buSzPct val="125000"/>
              <a:buBlip>
                <a:blip r:embed="rId3"/>
              </a:buBlip>
            </a:pPr>
            <a:r>
              <a:rPr lang="tr-TR" sz="2400" b="0" dirty="0" smtClean="0">
                <a:solidFill>
                  <a:schemeClr val="tx1"/>
                </a:solidFill>
                <a:latin typeface="Calibri" pitchFamily="34" charset="0"/>
                <a:cs typeface="Calibri" pitchFamily="34" charset="0"/>
              </a:rPr>
              <a:t>Ziyaret </a:t>
            </a:r>
            <a:r>
              <a:rPr lang="tr-TR" sz="2400" b="0" dirty="0">
                <a:solidFill>
                  <a:schemeClr val="tx1"/>
                </a:solidFill>
                <a:latin typeface="Calibri" pitchFamily="34" charset="0"/>
                <a:cs typeface="Calibri" pitchFamily="34" charset="0"/>
              </a:rPr>
              <a:t>edilen her 3 işyerinden 1’inin </a:t>
            </a:r>
            <a:r>
              <a:rPr lang="tr-TR" sz="2400" dirty="0">
                <a:solidFill>
                  <a:srgbClr val="FF0000"/>
                </a:solidFill>
                <a:latin typeface="Calibri" pitchFamily="34" charset="0"/>
                <a:cs typeface="Calibri" pitchFamily="34" charset="0"/>
              </a:rPr>
              <a:t>açık işi </a:t>
            </a:r>
            <a:r>
              <a:rPr lang="tr-TR" sz="2400" b="0" dirty="0">
                <a:solidFill>
                  <a:schemeClr val="tx1"/>
                </a:solidFill>
                <a:latin typeface="Calibri" pitchFamily="34" charset="0"/>
                <a:cs typeface="Calibri" pitchFamily="34" charset="0"/>
              </a:rPr>
              <a:t>bulunmaktadır.</a:t>
            </a:r>
          </a:p>
          <a:p>
            <a:pPr marL="342900" lvl="1" indent="-342900">
              <a:spcAft>
                <a:spcPts val="1200"/>
              </a:spcAft>
              <a:buSzPct val="125000"/>
              <a:buBlip>
                <a:blip r:embed="rId3"/>
              </a:buBlip>
            </a:pPr>
            <a:r>
              <a:rPr lang="tr-TR" sz="2400" b="0" dirty="0">
                <a:solidFill>
                  <a:schemeClr val="tx1"/>
                </a:solidFill>
                <a:latin typeface="Calibri" pitchFamily="34" charset="0"/>
                <a:ea typeface="ＭＳ Ｐゴシック" pitchFamily="34" charset="-128"/>
                <a:cs typeface="Calibri" pitchFamily="34" charset="0"/>
              </a:rPr>
              <a:t>Her 100 işverenden 75’inin </a:t>
            </a:r>
            <a:r>
              <a:rPr lang="tr-TR" sz="2400" dirty="0">
                <a:solidFill>
                  <a:srgbClr val="FF0000"/>
                </a:solidFill>
                <a:latin typeface="Calibri" pitchFamily="34" charset="0"/>
                <a:ea typeface="ＭＳ Ｐゴシック" pitchFamily="34" charset="-128"/>
                <a:cs typeface="Calibri" pitchFamily="34" charset="0"/>
              </a:rPr>
              <a:t>nitelikli çalışana ihtiyacı </a:t>
            </a:r>
            <a:r>
              <a:rPr lang="tr-TR" sz="2400" b="0" dirty="0">
                <a:solidFill>
                  <a:schemeClr val="tx1"/>
                </a:solidFill>
                <a:latin typeface="Calibri" pitchFamily="34" charset="0"/>
                <a:ea typeface="ＭＳ Ｐゴシック" pitchFamily="34" charset="-128"/>
                <a:cs typeface="Calibri" pitchFamily="34" charset="0"/>
              </a:rPr>
              <a:t>bulunmaktadır .</a:t>
            </a:r>
          </a:p>
          <a:p>
            <a:pPr marL="342900" lvl="1" indent="-342900">
              <a:spcAft>
                <a:spcPts val="1200"/>
              </a:spcAft>
              <a:buSzPct val="125000"/>
              <a:buBlip>
                <a:blip r:embed="rId3"/>
              </a:buBlip>
            </a:pPr>
            <a:r>
              <a:rPr lang="tr-TR" sz="2400" b="0" dirty="0" smtClean="0">
                <a:solidFill>
                  <a:schemeClr val="tx1"/>
                </a:solidFill>
                <a:latin typeface="Calibri" pitchFamily="34" charset="0"/>
                <a:ea typeface="ＭＳ Ｐゴシック" pitchFamily="34" charset="-128"/>
                <a:cs typeface="Calibri" pitchFamily="34" charset="0"/>
              </a:rPr>
              <a:t>Eleman </a:t>
            </a:r>
            <a:r>
              <a:rPr lang="tr-TR" sz="2400" b="0" dirty="0">
                <a:solidFill>
                  <a:schemeClr val="tx1"/>
                </a:solidFill>
                <a:latin typeface="Calibri" pitchFamily="34" charset="0"/>
                <a:ea typeface="ＭＳ Ｐゴシック" pitchFamily="34" charset="-128"/>
                <a:cs typeface="Calibri" pitchFamily="34" charset="0"/>
              </a:rPr>
              <a:t>temininde güçlük çektiğini belirten işverenlerin % 60’ı, sebep olarak </a:t>
            </a:r>
            <a:r>
              <a:rPr lang="tr-TR" sz="2400" dirty="0">
                <a:solidFill>
                  <a:srgbClr val="FF0000"/>
                </a:solidFill>
                <a:latin typeface="Calibri" pitchFamily="34" charset="0"/>
                <a:ea typeface="ＭＳ Ｐゴシック" pitchFamily="34" charset="-128"/>
                <a:cs typeface="Calibri" pitchFamily="34" charset="0"/>
              </a:rPr>
              <a:t>mesleki nitelik ve beceri eksikliğini </a:t>
            </a:r>
            <a:r>
              <a:rPr lang="tr-TR" sz="2400" b="0" dirty="0">
                <a:solidFill>
                  <a:schemeClr val="tx1"/>
                </a:solidFill>
                <a:latin typeface="Calibri" pitchFamily="34" charset="0"/>
                <a:ea typeface="ＭＳ Ｐゴシック" pitchFamily="34" charset="-128"/>
                <a:cs typeface="Calibri" pitchFamily="34" charset="0"/>
              </a:rPr>
              <a:t>belirtmiştir. </a:t>
            </a:r>
            <a:endParaRPr lang="tr-TR" sz="2400" b="0" dirty="0" smtClean="0">
              <a:solidFill>
                <a:schemeClr val="tx1"/>
              </a:solidFill>
              <a:latin typeface="Calibri" pitchFamily="34" charset="0"/>
              <a:ea typeface="ＭＳ Ｐゴシック" pitchFamily="34" charset="-128"/>
              <a:cs typeface="Calibri" pitchFamily="34" charset="0"/>
            </a:endParaRPr>
          </a:p>
          <a:p>
            <a:pPr marL="342900" lvl="1" indent="-342900">
              <a:spcAft>
                <a:spcPts val="1200"/>
              </a:spcAft>
              <a:buSzPct val="125000"/>
              <a:buBlip>
                <a:blip r:embed="rId3"/>
              </a:buBlip>
            </a:pPr>
            <a:r>
              <a:rPr lang="tr-TR" sz="2400" b="0" dirty="0" smtClean="0">
                <a:solidFill>
                  <a:schemeClr val="tx1"/>
                </a:solidFill>
                <a:latin typeface="Calibri" pitchFamily="34" charset="0"/>
                <a:ea typeface="ＭＳ Ｐゴシック" pitchFamily="34" charset="-128"/>
                <a:cs typeface="Calibri" pitchFamily="34" charset="0"/>
              </a:rPr>
              <a:t>Çalışma </a:t>
            </a:r>
            <a:r>
              <a:rPr lang="tr-TR" sz="2400" b="0" dirty="0">
                <a:solidFill>
                  <a:schemeClr val="tx1"/>
                </a:solidFill>
                <a:latin typeface="Calibri" pitchFamily="34" charset="0"/>
                <a:ea typeface="ＭＳ Ｐゴシック" pitchFamily="34" charset="-128"/>
                <a:cs typeface="Calibri" pitchFamily="34" charset="0"/>
              </a:rPr>
              <a:t>sonuçları, ülkemizdeki ‘</a:t>
            </a:r>
            <a:r>
              <a:rPr lang="tr-TR" sz="2400" dirty="0">
                <a:solidFill>
                  <a:srgbClr val="FF0000"/>
                </a:solidFill>
                <a:latin typeface="Calibri" pitchFamily="34" charset="0"/>
                <a:ea typeface="ＭＳ Ｐゴシック" pitchFamily="34" charset="-128"/>
                <a:cs typeface="Calibri" pitchFamily="34" charset="0"/>
              </a:rPr>
              <a:t>mesleksiz sorununu</a:t>
            </a:r>
            <a:r>
              <a:rPr lang="tr-TR" sz="2400" b="0" dirty="0">
                <a:solidFill>
                  <a:schemeClr val="tx1"/>
                </a:solidFill>
                <a:latin typeface="Calibri" pitchFamily="34" charset="0"/>
                <a:ea typeface="ＭＳ Ｐゴシック" pitchFamily="34" charset="-128"/>
                <a:cs typeface="Calibri" pitchFamily="34" charset="0"/>
              </a:rPr>
              <a:t>’ </a:t>
            </a:r>
            <a:r>
              <a:rPr lang="tr-TR" sz="2400" b="0" dirty="0" smtClean="0">
                <a:solidFill>
                  <a:schemeClr val="tx1"/>
                </a:solidFill>
                <a:latin typeface="Calibri" pitchFamily="34" charset="0"/>
                <a:ea typeface="ＭＳ Ｐゴシック" pitchFamily="34" charset="-128"/>
                <a:cs typeface="Calibri" pitchFamily="34" charset="0"/>
              </a:rPr>
              <a:t>ve </a:t>
            </a:r>
            <a:r>
              <a:rPr lang="tr-TR" sz="2400" dirty="0" smtClean="0">
                <a:solidFill>
                  <a:srgbClr val="FF0000"/>
                </a:solidFill>
                <a:latin typeface="Calibri" pitchFamily="34" charset="0"/>
                <a:ea typeface="ＭＳ Ｐゴシック" pitchFamily="34" charset="-128"/>
                <a:cs typeface="Calibri" pitchFamily="34" charset="0"/>
              </a:rPr>
              <a:t>‘nitelik eksikliğini’ </a:t>
            </a:r>
            <a:r>
              <a:rPr lang="tr-TR" sz="2400" b="0" dirty="0" smtClean="0">
                <a:solidFill>
                  <a:schemeClr val="tx1"/>
                </a:solidFill>
                <a:latin typeface="Calibri" pitchFamily="34" charset="0"/>
                <a:ea typeface="ＭＳ Ｐゴシック" pitchFamily="34" charset="-128"/>
                <a:cs typeface="Calibri" pitchFamily="34" charset="0"/>
              </a:rPr>
              <a:t>somut </a:t>
            </a:r>
            <a:r>
              <a:rPr lang="tr-TR" sz="2400" b="0" dirty="0">
                <a:solidFill>
                  <a:schemeClr val="tx1"/>
                </a:solidFill>
                <a:latin typeface="Calibri" pitchFamily="34" charset="0"/>
                <a:ea typeface="ＭＳ Ｐゴシック" pitchFamily="34" charset="-128"/>
                <a:cs typeface="Calibri" pitchFamily="34" charset="0"/>
              </a:rPr>
              <a:t>bir biçimde ortaya </a:t>
            </a:r>
            <a:r>
              <a:rPr lang="tr-TR" sz="2400" b="0" dirty="0" smtClean="0">
                <a:solidFill>
                  <a:schemeClr val="tx1"/>
                </a:solidFill>
                <a:latin typeface="Calibri" pitchFamily="34" charset="0"/>
                <a:ea typeface="ＭＳ Ｐゴシック" pitchFamily="34" charset="-128"/>
                <a:cs typeface="Calibri" pitchFamily="34" charset="0"/>
              </a:rPr>
              <a:t>koymaktadır.</a:t>
            </a:r>
            <a:endParaRPr lang="tr-TR" sz="2400" b="0" dirty="0">
              <a:solidFill>
                <a:schemeClr val="tx1"/>
              </a:solidFill>
              <a:latin typeface="Calibri" pitchFamily="34" charset="0"/>
              <a:ea typeface="ＭＳ Ｐゴシック" pitchFamily="34" charset="-128"/>
              <a:cs typeface="Calibri" pitchFamily="34" charset="0"/>
            </a:endParaRPr>
          </a:p>
        </p:txBody>
      </p:sp>
      <p:sp>
        <p:nvSpPr>
          <p:cNvPr id="7" name="Metin kutusu 6"/>
          <p:cNvSpPr txBox="1"/>
          <p:nvPr/>
        </p:nvSpPr>
        <p:spPr>
          <a:xfrm>
            <a:off x="3871356" y="807522"/>
            <a:ext cx="5130140" cy="400110"/>
          </a:xfrm>
          <a:prstGeom prst="rect">
            <a:avLst/>
          </a:prstGeom>
          <a:noFill/>
        </p:spPr>
        <p:txBody>
          <a:bodyPr wrap="square" rtlCol="0">
            <a:spAutoFit/>
          </a:bodyPr>
          <a:lstStyle/>
          <a:p>
            <a:r>
              <a:rPr lang="tr-TR" sz="2000" dirty="0" smtClean="0">
                <a:solidFill>
                  <a:srgbClr val="FF0000"/>
                </a:solidFill>
                <a:effectLst>
                  <a:outerShdw blurRad="38100" dist="38100" dir="2700000" algn="tl">
                    <a:srgbClr val="000000">
                      <a:alpha val="43137"/>
                    </a:srgbClr>
                  </a:outerShdw>
                </a:effectLst>
                <a:latin typeface="+mn-lt"/>
              </a:rPr>
              <a:t>İŞGÜCÜ PİYASASI TALEP ARAŞTIRMASI</a:t>
            </a:r>
            <a:endParaRPr lang="tr-TR" sz="20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5938652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ext uri="{D42A27DB-BD31-4B8C-83A1-F6EECF244321}">
                <p14:modId xmlns:p14="http://schemas.microsoft.com/office/powerpoint/2010/main" val="86847169"/>
              </p:ext>
            </p:extLst>
          </p:nvPr>
        </p:nvGraphicFramePr>
        <p:xfrm>
          <a:off x="356260" y="1500064"/>
          <a:ext cx="866898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7" name="6 Slayt Numarası Yer Tutucusu"/>
          <p:cNvSpPr>
            <a:spLocks noGrp="1"/>
          </p:cNvSpPr>
          <p:nvPr>
            <p:ph type="sldNum" sz="quarter" idx="11"/>
          </p:nvPr>
        </p:nvSpPr>
        <p:spPr>
          <a:noFill/>
        </p:spPr>
        <p:txBody>
          <a:bodyPr/>
          <a:lstStyle/>
          <a:p>
            <a:fld id="{DEF1F200-A729-41AB-B618-F77A7EA5DC3A}" type="slidenum">
              <a:rPr lang="es-ES" smtClean="0">
                <a:latin typeface="Arial" charset="0"/>
                <a:ea typeface="ＭＳ Ｐゴシック" pitchFamily="34" charset="-128"/>
              </a:rPr>
              <a:pPr/>
              <a:t>25</a:t>
            </a:fld>
            <a:endParaRPr lang="es-ES" smtClean="0">
              <a:latin typeface="Arial" charset="0"/>
              <a:ea typeface="ＭＳ Ｐゴシック" pitchFamily="34" charset="-128"/>
            </a:endParaRPr>
          </a:p>
        </p:txBody>
      </p:sp>
      <p:pic>
        <p:nvPicPr>
          <p:cNvPr id="62468" name="6 Resim" descr="iskur_transparan.png"/>
          <p:cNvPicPr>
            <a:picLocks noChangeAspect="1"/>
          </p:cNvPicPr>
          <p:nvPr/>
        </p:nvPicPr>
        <p:blipFill>
          <a:blip r:embed="rId8" cstate="print"/>
          <a:srcRect/>
          <a:stretch>
            <a:fillRect/>
          </a:stretch>
        </p:blipFill>
        <p:spPr bwMode="auto">
          <a:xfrm>
            <a:off x="4393149" y="3752849"/>
            <a:ext cx="1266825" cy="650875"/>
          </a:xfrm>
          <a:prstGeom prst="rect">
            <a:avLst/>
          </a:prstGeom>
          <a:noFill/>
          <a:ln w="9525">
            <a:noFill/>
            <a:miter lim="800000"/>
            <a:headEnd/>
            <a:tailEnd/>
          </a:ln>
        </p:spPr>
      </p:pic>
      <p:sp>
        <p:nvSpPr>
          <p:cNvPr id="7" name="Rectangle 4"/>
          <p:cNvSpPr>
            <a:spLocks noChangeArrowheads="1"/>
          </p:cNvSpPr>
          <p:nvPr/>
        </p:nvSpPr>
        <p:spPr bwMode="auto">
          <a:xfrm>
            <a:off x="4175435" y="725488"/>
            <a:ext cx="4663765" cy="390794"/>
          </a:xfrm>
          <a:prstGeom prst="rect">
            <a:avLst/>
          </a:prstGeom>
          <a:noFill/>
          <a:ln w="9525">
            <a:noFill/>
            <a:miter lim="800000"/>
            <a:headEnd/>
            <a:tailEnd/>
          </a:ln>
        </p:spPr>
        <p:txBody>
          <a:bodyPr anchor="b"/>
          <a:lstStyle/>
          <a:p>
            <a:pPr algn="r">
              <a:defRPr/>
            </a:pPr>
            <a:r>
              <a:rPr lang="tr-TR" sz="2000" dirty="0" smtClean="0">
                <a:solidFill>
                  <a:srgbClr val="FF0000"/>
                </a:solidFill>
                <a:effectLst>
                  <a:outerShdw blurRad="38100" dist="38100" dir="2700000" algn="tl">
                    <a:srgbClr val="000000">
                      <a:alpha val="43137"/>
                    </a:srgbClr>
                  </a:outerShdw>
                </a:effectLst>
                <a:latin typeface="Calibri" pitchFamily="34" charset="0"/>
              </a:rPr>
              <a:t>İŞKUR HİZMET NOKTALARI</a:t>
            </a:r>
            <a:endParaRPr lang="tr-TR" sz="2000" dirty="0">
              <a:solidFill>
                <a:srgbClr val="FF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33033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graphicEl>
                                              <a:dgm id="{FF07C8C1-4F36-493E-88CB-987F0A81BCF3}"/>
                                            </p:graphicEl>
                                          </p:spTgt>
                                        </p:tgtEl>
                                        <p:attrNameLst>
                                          <p:attrName>style.visibility</p:attrName>
                                        </p:attrNameLst>
                                      </p:cBhvr>
                                      <p:to>
                                        <p:strVal val="visible"/>
                                      </p:to>
                                    </p:set>
                                    <p:animEffect transition="in" filter="wheel(1)">
                                      <p:cBhvr>
                                        <p:cTn id="7" dur="2000"/>
                                        <p:tgtEl>
                                          <p:spTgt spid="6">
                                            <p:graphicEl>
                                              <a:dgm id="{FF07C8C1-4F36-493E-88CB-987F0A81BCF3}"/>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graphicEl>
                                              <a:dgm id="{B268EDF6-5315-4ECB-9BBB-6E64EB338D89}"/>
                                            </p:graphicEl>
                                          </p:spTgt>
                                        </p:tgtEl>
                                        <p:attrNameLst>
                                          <p:attrName>style.visibility</p:attrName>
                                        </p:attrNameLst>
                                      </p:cBhvr>
                                      <p:to>
                                        <p:strVal val="visible"/>
                                      </p:to>
                                    </p:set>
                                    <p:animEffect transition="in" filter="wheel(1)">
                                      <p:cBhvr>
                                        <p:cTn id="10" dur="2000"/>
                                        <p:tgtEl>
                                          <p:spTgt spid="6">
                                            <p:graphicEl>
                                              <a:dgm id="{B268EDF6-5315-4ECB-9BBB-6E64EB338D89}"/>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graphicEl>
                                              <a:dgm id="{531F009A-568C-4664-8CD9-C80C0A9BAC9E}"/>
                                            </p:graphicEl>
                                          </p:spTgt>
                                        </p:tgtEl>
                                        <p:attrNameLst>
                                          <p:attrName>style.visibility</p:attrName>
                                        </p:attrNameLst>
                                      </p:cBhvr>
                                      <p:to>
                                        <p:strVal val="visible"/>
                                      </p:to>
                                    </p:set>
                                    <p:animEffect transition="in" filter="wheel(1)">
                                      <p:cBhvr>
                                        <p:cTn id="13" dur="2000"/>
                                        <p:tgtEl>
                                          <p:spTgt spid="6">
                                            <p:graphicEl>
                                              <a:dgm id="{531F009A-568C-4664-8CD9-C80C0A9BAC9E}"/>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graphicEl>
                                              <a:dgm id="{ABE6D8A8-00D0-4146-A59A-E48E370CEBC0}"/>
                                            </p:graphicEl>
                                          </p:spTgt>
                                        </p:tgtEl>
                                        <p:attrNameLst>
                                          <p:attrName>style.visibility</p:attrName>
                                        </p:attrNameLst>
                                      </p:cBhvr>
                                      <p:to>
                                        <p:strVal val="visible"/>
                                      </p:to>
                                    </p:set>
                                    <p:animEffect transition="in" filter="wheel(1)">
                                      <p:cBhvr>
                                        <p:cTn id="16" dur="2000"/>
                                        <p:tgtEl>
                                          <p:spTgt spid="6">
                                            <p:graphicEl>
                                              <a:dgm id="{ABE6D8A8-00D0-4146-A59A-E48E370CEBC0}"/>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graphicEl>
                                              <a:dgm id="{64F57450-D1BA-4E12-A4D1-4D96E21552C4}"/>
                                            </p:graphicEl>
                                          </p:spTgt>
                                        </p:tgtEl>
                                        <p:attrNameLst>
                                          <p:attrName>style.visibility</p:attrName>
                                        </p:attrNameLst>
                                      </p:cBhvr>
                                      <p:to>
                                        <p:strVal val="visible"/>
                                      </p:to>
                                    </p:set>
                                    <p:animEffect transition="in" filter="wheel(1)">
                                      <p:cBhvr>
                                        <p:cTn id="19" dur="2000"/>
                                        <p:tgtEl>
                                          <p:spTgt spid="6">
                                            <p:graphicEl>
                                              <a:dgm id="{64F57450-D1BA-4E12-A4D1-4D96E21552C4}"/>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graphicEl>
                                              <a:dgm id="{47B6CD84-83D0-4105-AB7B-9A32D8D319DA}"/>
                                            </p:graphicEl>
                                          </p:spTgt>
                                        </p:tgtEl>
                                        <p:attrNameLst>
                                          <p:attrName>style.visibility</p:attrName>
                                        </p:attrNameLst>
                                      </p:cBhvr>
                                      <p:to>
                                        <p:strVal val="visible"/>
                                      </p:to>
                                    </p:set>
                                    <p:animEffect transition="in" filter="wheel(1)">
                                      <p:cBhvr>
                                        <p:cTn id="22" dur="2000"/>
                                        <p:tgtEl>
                                          <p:spTgt spid="6">
                                            <p:graphicEl>
                                              <a:dgm id="{47B6CD84-83D0-4105-AB7B-9A32D8D319DA}"/>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graphicEl>
                                              <a:dgm id="{2EE6869D-2A19-4601-B0F0-075F9F3756FB}"/>
                                            </p:graphicEl>
                                          </p:spTgt>
                                        </p:tgtEl>
                                        <p:attrNameLst>
                                          <p:attrName>style.visibility</p:attrName>
                                        </p:attrNameLst>
                                      </p:cBhvr>
                                      <p:to>
                                        <p:strVal val="visible"/>
                                      </p:to>
                                    </p:set>
                                    <p:animEffect transition="in" filter="wheel(1)">
                                      <p:cBhvr>
                                        <p:cTn id="25" dur="2000"/>
                                        <p:tgtEl>
                                          <p:spTgt spid="6">
                                            <p:graphicEl>
                                              <a:dgm id="{2EE6869D-2A19-4601-B0F0-075F9F3756FB}"/>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graphicEl>
                                              <a:dgm id="{77FD3E01-337A-4BB2-8FB8-A6520481B569}"/>
                                            </p:graphicEl>
                                          </p:spTgt>
                                        </p:tgtEl>
                                        <p:attrNameLst>
                                          <p:attrName>style.visibility</p:attrName>
                                        </p:attrNameLst>
                                      </p:cBhvr>
                                      <p:to>
                                        <p:strVal val="visible"/>
                                      </p:to>
                                    </p:set>
                                    <p:animEffect transition="in" filter="wheel(1)">
                                      <p:cBhvr>
                                        <p:cTn id="28" dur="2000"/>
                                        <p:tgtEl>
                                          <p:spTgt spid="6">
                                            <p:graphicEl>
                                              <a:dgm id="{77FD3E01-337A-4BB2-8FB8-A6520481B569}"/>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
                                            <p:graphicEl>
                                              <a:dgm id="{35CD4B30-B504-4D46-9614-DEB57B8C9E69}"/>
                                            </p:graphicEl>
                                          </p:spTgt>
                                        </p:tgtEl>
                                        <p:attrNameLst>
                                          <p:attrName>style.visibility</p:attrName>
                                        </p:attrNameLst>
                                      </p:cBhvr>
                                      <p:to>
                                        <p:strVal val="visible"/>
                                      </p:to>
                                    </p:set>
                                    <p:animEffect transition="in" filter="wheel(1)">
                                      <p:cBhvr>
                                        <p:cTn id="31" dur="2000"/>
                                        <p:tgtEl>
                                          <p:spTgt spid="6">
                                            <p:graphicEl>
                                              <a:dgm id="{35CD4B30-B504-4D46-9614-DEB57B8C9E69}"/>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
                                            <p:graphicEl>
                                              <a:dgm id="{5B85C999-711F-45E6-860B-60536FEABB23}"/>
                                            </p:graphicEl>
                                          </p:spTgt>
                                        </p:tgtEl>
                                        <p:attrNameLst>
                                          <p:attrName>style.visibility</p:attrName>
                                        </p:attrNameLst>
                                      </p:cBhvr>
                                      <p:to>
                                        <p:strVal val="visible"/>
                                      </p:to>
                                    </p:set>
                                    <p:animEffect transition="in" filter="wheel(1)">
                                      <p:cBhvr>
                                        <p:cTn id="34" dur="2000"/>
                                        <p:tgtEl>
                                          <p:spTgt spid="6">
                                            <p:graphicEl>
                                              <a:dgm id="{5B85C999-711F-45E6-860B-60536FEABB23}"/>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
                                            <p:graphicEl>
                                              <a:dgm id="{AA0CF530-85D1-48E2-BDAC-4B7C3965B87C}"/>
                                            </p:graphicEl>
                                          </p:spTgt>
                                        </p:tgtEl>
                                        <p:attrNameLst>
                                          <p:attrName>style.visibility</p:attrName>
                                        </p:attrNameLst>
                                      </p:cBhvr>
                                      <p:to>
                                        <p:strVal val="visible"/>
                                      </p:to>
                                    </p:set>
                                    <p:animEffect transition="in" filter="wheel(1)">
                                      <p:cBhvr>
                                        <p:cTn id="37" dur="2000"/>
                                        <p:tgtEl>
                                          <p:spTgt spid="6">
                                            <p:graphicEl>
                                              <a:dgm id="{AA0CF530-85D1-48E2-BDAC-4B7C3965B87C}"/>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
                                            <p:graphicEl>
                                              <a:dgm id="{C2F121FE-126F-41A8-BA8A-16EAEBD65894}"/>
                                            </p:graphicEl>
                                          </p:spTgt>
                                        </p:tgtEl>
                                        <p:attrNameLst>
                                          <p:attrName>style.visibility</p:attrName>
                                        </p:attrNameLst>
                                      </p:cBhvr>
                                      <p:to>
                                        <p:strVal val="visible"/>
                                      </p:to>
                                    </p:set>
                                    <p:animEffect transition="in" filter="wheel(1)">
                                      <p:cBhvr>
                                        <p:cTn id="40" dur="2000"/>
                                        <p:tgtEl>
                                          <p:spTgt spid="6">
                                            <p:graphicEl>
                                              <a:dgm id="{C2F121FE-126F-41A8-BA8A-16EAEBD65894}"/>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
                                            <p:graphicEl>
                                              <a:dgm id="{F26B65C3-B4ED-42B5-83A8-A03A634132D3}"/>
                                            </p:graphicEl>
                                          </p:spTgt>
                                        </p:tgtEl>
                                        <p:attrNameLst>
                                          <p:attrName>style.visibility</p:attrName>
                                        </p:attrNameLst>
                                      </p:cBhvr>
                                      <p:to>
                                        <p:strVal val="visible"/>
                                      </p:to>
                                    </p:set>
                                    <p:animEffect transition="in" filter="wheel(1)">
                                      <p:cBhvr>
                                        <p:cTn id="43" dur="2000"/>
                                        <p:tgtEl>
                                          <p:spTgt spid="6">
                                            <p:graphicEl>
                                              <a:dgm id="{F26B65C3-B4ED-42B5-83A8-A03A634132D3}"/>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
                                            <p:graphicEl>
                                              <a:dgm id="{1B68804F-4391-437E-A0D0-74D7B23B6C2B}"/>
                                            </p:graphicEl>
                                          </p:spTgt>
                                        </p:tgtEl>
                                        <p:attrNameLst>
                                          <p:attrName>style.visibility</p:attrName>
                                        </p:attrNameLst>
                                      </p:cBhvr>
                                      <p:to>
                                        <p:strVal val="visible"/>
                                      </p:to>
                                    </p:set>
                                    <p:animEffect transition="in" filter="wheel(1)">
                                      <p:cBhvr>
                                        <p:cTn id="46" dur="2000"/>
                                        <p:tgtEl>
                                          <p:spTgt spid="6">
                                            <p:graphicEl>
                                              <a:dgm id="{1B68804F-4391-437E-A0D0-74D7B23B6C2B}"/>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6">
                                            <p:graphicEl>
                                              <a:dgm id="{3EE593AF-513A-4432-BCFC-EF1B13CB9957}"/>
                                            </p:graphicEl>
                                          </p:spTgt>
                                        </p:tgtEl>
                                        <p:attrNameLst>
                                          <p:attrName>style.visibility</p:attrName>
                                        </p:attrNameLst>
                                      </p:cBhvr>
                                      <p:to>
                                        <p:strVal val="visible"/>
                                      </p:to>
                                    </p:set>
                                    <p:animEffect transition="in" filter="wheel(1)">
                                      <p:cBhvr>
                                        <p:cTn id="49" dur="2000"/>
                                        <p:tgtEl>
                                          <p:spTgt spid="6">
                                            <p:graphicEl>
                                              <a:dgm id="{3EE593AF-513A-4432-BCFC-EF1B13CB99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3 Slayt Numarası Yer Tutucusu"/>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FE85ADB-C0E1-4042-87B4-FF645580F1B5}" type="slidenum">
              <a:rPr lang="tr-TR" sz="1400"/>
              <a:pPr algn="r"/>
              <a:t>26</a:t>
            </a:fld>
            <a:endParaRPr lang="tr-TR" sz="1400"/>
          </a:p>
        </p:txBody>
      </p:sp>
      <p:sp>
        <p:nvSpPr>
          <p:cNvPr id="516099" name="3 Slayt Numarası Yer Tutucusu"/>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9F9D452-CABF-4C95-8EA6-E78629A09EF2}" type="slidenum">
              <a:rPr lang="tr-TR" sz="1400"/>
              <a:pPr algn="r"/>
              <a:t>26</a:t>
            </a:fld>
            <a:endParaRPr lang="tr-TR" sz="1400"/>
          </a:p>
        </p:txBody>
      </p:sp>
      <p:sp>
        <p:nvSpPr>
          <p:cNvPr id="516100" name="7 Başlık"/>
          <p:cNvSpPr>
            <a:spLocks/>
          </p:cNvSpPr>
          <p:nvPr/>
        </p:nvSpPr>
        <p:spPr bwMode="auto">
          <a:xfrm>
            <a:off x="3134323" y="870677"/>
            <a:ext cx="5857277" cy="549322"/>
          </a:xfrm>
          <a:prstGeom prst="rect">
            <a:avLst/>
          </a:prstGeom>
          <a:noFill/>
          <a:ln w="9525">
            <a:noFill/>
            <a:miter lim="800000"/>
            <a:headEnd/>
            <a:tailEnd/>
          </a:ln>
        </p:spPr>
        <p:txBody>
          <a:bodyPr anchor="b"/>
          <a:lstStyle/>
          <a:p>
            <a:pPr algn="r"/>
            <a:r>
              <a:rPr lang="tr-TR" sz="2800" b="1" dirty="0">
                <a:solidFill>
                  <a:srgbClr val="FF0000"/>
                </a:solidFill>
                <a:effectLst>
                  <a:outerShdw blurRad="38100" dist="38100" dir="2700000" algn="tl">
                    <a:srgbClr val="000000">
                      <a:alpha val="43137"/>
                    </a:srgbClr>
                  </a:outerShdw>
                </a:effectLst>
                <a:cs typeface="Arial" charset="0"/>
              </a:rPr>
              <a:t> </a:t>
            </a:r>
            <a:r>
              <a:rPr lang="tr-TR" sz="2400" b="1" dirty="0">
                <a:solidFill>
                  <a:srgbClr val="FF0000"/>
                </a:solidFill>
                <a:effectLst>
                  <a:outerShdw blurRad="38100" dist="38100" dir="2700000" algn="tl">
                    <a:srgbClr val="000000">
                      <a:alpha val="43137"/>
                    </a:srgbClr>
                  </a:outerShdw>
                </a:effectLst>
                <a:latin typeface="Arial"/>
              </a:rPr>
              <a:t>İŞSİZLİK SİGORTASI UYGULAMASI</a:t>
            </a:r>
          </a:p>
        </p:txBody>
      </p:sp>
      <p:sp>
        <p:nvSpPr>
          <p:cNvPr id="7" name="6 Dikdörtgen"/>
          <p:cNvSpPr/>
          <p:nvPr/>
        </p:nvSpPr>
        <p:spPr>
          <a:xfrm>
            <a:off x="163773" y="1554086"/>
            <a:ext cx="8729403" cy="5047536"/>
          </a:xfrm>
          <a:prstGeom prst="rect">
            <a:avLst/>
          </a:prstGeom>
        </p:spPr>
        <p:txBody>
          <a:bodyPr wrap="square">
            <a:spAutoFit/>
          </a:bodyPr>
          <a:lstStyle/>
          <a:p>
            <a:pPr algn="just">
              <a:spcBef>
                <a:spcPct val="50000"/>
              </a:spcBef>
            </a:pPr>
            <a:r>
              <a:rPr lang="tr-TR" sz="2100" b="0" dirty="0" smtClean="0">
                <a:solidFill>
                  <a:schemeClr val="tx1"/>
                </a:solidFill>
                <a:latin typeface="+mn-lt"/>
              </a:rPr>
              <a:t>İşsizlik </a:t>
            </a:r>
            <a:r>
              <a:rPr lang="tr-TR" sz="2100" b="0" dirty="0">
                <a:solidFill>
                  <a:schemeClr val="tx1"/>
                </a:solidFill>
                <a:latin typeface="+mn-lt"/>
              </a:rPr>
              <a:t>sigortasından yararlanabilmek için; </a:t>
            </a:r>
            <a:endParaRPr lang="tr-TR" sz="2100" b="0" dirty="0" smtClean="0">
              <a:solidFill>
                <a:schemeClr val="tx1"/>
              </a:solidFill>
              <a:latin typeface="+mn-lt"/>
            </a:endParaRPr>
          </a:p>
          <a:p>
            <a:pPr marL="342900" indent="-342900" algn="just">
              <a:spcBef>
                <a:spcPct val="50000"/>
              </a:spcBef>
              <a:buFont typeface="Wingdings" pitchFamily="2" charset="2"/>
              <a:buChar char="v"/>
            </a:pPr>
            <a:r>
              <a:rPr lang="tr-TR" sz="2100" dirty="0">
                <a:solidFill>
                  <a:schemeClr val="tx1"/>
                </a:solidFill>
                <a:latin typeface="+mn-lt"/>
              </a:rPr>
              <a:t>K</a:t>
            </a:r>
            <a:r>
              <a:rPr lang="tr-TR" sz="2100" dirty="0" smtClean="0">
                <a:solidFill>
                  <a:schemeClr val="tx1"/>
                </a:solidFill>
                <a:latin typeface="+mn-lt"/>
              </a:rPr>
              <a:t>endi </a:t>
            </a:r>
            <a:r>
              <a:rPr lang="tr-TR" sz="2100" dirty="0">
                <a:solidFill>
                  <a:schemeClr val="tx1"/>
                </a:solidFill>
                <a:latin typeface="+mn-lt"/>
              </a:rPr>
              <a:t>istek ve kusuru dışında işsiz kalmak, </a:t>
            </a:r>
            <a:endParaRPr lang="tr-TR" sz="2100" dirty="0" smtClean="0">
              <a:solidFill>
                <a:schemeClr val="tx1"/>
              </a:solidFill>
              <a:latin typeface="+mn-lt"/>
            </a:endParaRPr>
          </a:p>
          <a:p>
            <a:pPr marL="342900" indent="-342900" algn="just">
              <a:spcBef>
                <a:spcPct val="50000"/>
              </a:spcBef>
              <a:buFont typeface="Wingdings" pitchFamily="2" charset="2"/>
              <a:buChar char="v"/>
            </a:pPr>
            <a:r>
              <a:rPr lang="tr-TR" sz="2100" b="0" dirty="0" smtClean="0">
                <a:solidFill>
                  <a:schemeClr val="tx1"/>
                </a:solidFill>
                <a:latin typeface="+mn-lt"/>
              </a:rPr>
              <a:t>Hizmet </a:t>
            </a:r>
            <a:r>
              <a:rPr lang="tr-TR" sz="2100" b="0" dirty="0">
                <a:solidFill>
                  <a:schemeClr val="tx1"/>
                </a:solidFill>
                <a:latin typeface="+mn-lt"/>
              </a:rPr>
              <a:t>akdinin feshinden önceki </a:t>
            </a:r>
            <a:r>
              <a:rPr lang="tr-TR" sz="2100" dirty="0">
                <a:solidFill>
                  <a:srgbClr val="FF0000"/>
                </a:solidFill>
                <a:latin typeface="+mn-lt"/>
              </a:rPr>
              <a:t>son 120 gün içinde </a:t>
            </a:r>
            <a:r>
              <a:rPr lang="tr-TR" sz="2100" b="0" dirty="0">
                <a:solidFill>
                  <a:schemeClr val="tx1"/>
                </a:solidFill>
                <a:latin typeface="+mn-lt"/>
              </a:rPr>
              <a:t>prim ödeyerek sürekli çalışmış olmak, </a:t>
            </a:r>
            <a:endParaRPr lang="tr-TR" sz="2100" b="0" dirty="0" smtClean="0">
              <a:solidFill>
                <a:schemeClr val="tx1"/>
              </a:solidFill>
              <a:latin typeface="+mn-lt"/>
            </a:endParaRPr>
          </a:p>
          <a:p>
            <a:pPr marL="342900" indent="-342900" algn="just">
              <a:spcBef>
                <a:spcPct val="50000"/>
              </a:spcBef>
              <a:buFont typeface="Wingdings" pitchFamily="2" charset="2"/>
              <a:buChar char="v"/>
            </a:pPr>
            <a:r>
              <a:rPr lang="tr-TR" sz="2100" b="0" dirty="0">
                <a:solidFill>
                  <a:schemeClr val="tx1"/>
                </a:solidFill>
                <a:latin typeface="+mn-lt"/>
              </a:rPr>
              <a:t>S</a:t>
            </a:r>
            <a:r>
              <a:rPr lang="tr-TR" sz="2100" b="0" dirty="0" smtClean="0">
                <a:solidFill>
                  <a:schemeClr val="tx1"/>
                </a:solidFill>
                <a:latin typeface="+mn-lt"/>
              </a:rPr>
              <a:t>on </a:t>
            </a:r>
            <a:r>
              <a:rPr lang="tr-TR" sz="2100" dirty="0">
                <a:solidFill>
                  <a:srgbClr val="FF0000"/>
                </a:solidFill>
                <a:latin typeface="+mn-lt"/>
              </a:rPr>
              <a:t>üç yıl içinde en az 600 gün </a:t>
            </a:r>
            <a:r>
              <a:rPr lang="tr-TR" sz="2100" b="0" dirty="0">
                <a:solidFill>
                  <a:schemeClr val="tx1"/>
                </a:solidFill>
                <a:latin typeface="+mn-lt"/>
              </a:rPr>
              <a:t>süre ile işsizlik sigortası primi ödemiş olmak, </a:t>
            </a:r>
            <a:endParaRPr lang="tr-TR" sz="2100" b="0" dirty="0" smtClean="0">
              <a:solidFill>
                <a:schemeClr val="tx1"/>
              </a:solidFill>
              <a:latin typeface="+mn-lt"/>
            </a:endParaRPr>
          </a:p>
          <a:p>
            <a:pPr marL="342900" indent="-342900" algn="just">
              <a:spcBef>
                <a:spcPct val="50000"/>
              </a:spcBef>
              <a:buFont typeface="Wingdings" pitchFamily="2" charset="2"/>
              <a:buChar char="v"/>
            </a:pPr>
            <a:r>
              <a:rPr lang="tr-TR" sz="2100" b="0" dirty="0">
                <a:solidFill>
                  <a:schemeClr val="tx1"/>
                </a:solidFill>
                <a:latin typeface="+mn-lt"/>
              </a:rPr>
              <a:t>H</a:t>
            </a:r>
            <a:r>
              <a:rPr lang="tr-TR" sz="2100" b="0" dirty="0" smtClean="0">
                <a:solidFill>
                  <a:schemeClr val="tx1"/>
                </a:solidFill>
                <a:latin typeface="+mn-lt"/>
              </a:rPr>
              <a:t>izmet </a:t>
            </a:r>
            <a:r>
              <a:rPr lang="tr-TR" sz="2100" b="0" dirty="0">
                <a:solidFill>
                  <a:schemeClr val="tx1"/>
                </a:solidFill>
                <a:latin typeface="+mn-lt"/>
              </a:rPr>
              <a:t>akdinin feshinden sonraki 30 gün içinde en yakın İŞKUR birimine şahsen ya da elektronik ortamda başvurmak </a:t>
            </a:r>
            <a:r>
              <a:rPr lang="tr-TR" sz="2100" b="0" dirty="0" smtClean="0">
                <a:solidFill>
                  <a:schemeClr val="tx1"/>
                </a:solidFill>
                <a:latin typeface="+mn-lt"/>
              </a:rPr>
              <a:t>gerekmektedir.</a:t>
            </a:r>
          </a:p>
          <a:p>
            <a:pPr algn="ctr">
              <a:spcBef>
                <a:spcPct val="50000"/>
              </a:spcBef>
            </a:pPr>
            <a:r>
              <a:rPr lang="tr-TR" sz="2400" dirty="0" smtClean="0">
                <a:solidFill>
                  <a:srgbClr val="000099"/>
                </a:solidFill>
                <a:cs typeface="Times New Roman" pitchFamily="18" charset="0"/>
              </a:rPr>
              <a:t>2015 I. </a:t>
            </a:r>
            <a:r>
              <a:rPr lang="tr-TR" sz="2400" dirty="0">
                <a:solidFill>
                  <a:srgbClr val="000099"/>
                </a:solidFill>
                <a:cs typeface="Times New Roman" pitchFamily="18" charset="0"/>
              </a:rPr>
              <a:t>d</a:t>
            </a:r>
            <a:r>
              <a:rPr lang="tr-TR" sz="2400" dirty="0" smtClean="0">
                <a:solidFill>
                  <a:srgbClr val="000099"/>
                </a:solidFill>
                <a:cs typeface="Times New Roman" pitchFamily="18" charset="0"/>
              </a:rPr>
              <a:t>önem</a:t>
            </a:r>
            <a:endParaRPr lang="tr-TR" sz="2400" dirty="0">
              <a:solidFill>
                <a:srgbClr val="000099"/>
              </a:solidFill>
              <a:cs typeface="Times New Roman" pitchFamily="18" charset="0"/>
            </a:endParaRPr>
          </a:p>
          <a:p>
            <a:pPr algn="ctr">
              <a:spcBef>
                <a:spcPct val="50000"/>
              </a:spcBef>
            </a:pPr>
            <a:r>
              <a:rPr lang="tr-TR" sz="2400" u="sng" dirty="0" smtClean="0">
                <a:solidFill>
                  <a:srgbClr val="000099"/>
                </a:solidFill>
                <a:cs typeface="Times New Roman" pitchFamily="18" charset="0"/>
              </a:rPr>
              <a:t>Asgari </a:t>
            </a:r>
            <a:r>
              <a:rPr lang="tr-TR" sz="2400" dirty="0">
                <a:solidFill>
                  <a:srgbClr val="000099"/>
                </a:solidFill>
                <a:cs typeface="Times New Roman" pitchFamily="18" charset="0"/>
              </a:rPr>
              <a:t>-</a:t>
            </a:r>
            <a:r>
              <a:rPr lang="tr-TR" sz="2400" dirty="0" smtClean="0">
                <a:solidFill>
                  <a:srgbClr val="000099"/>
                </a:solidFill>
                <a:cs typeface="Times New Roman" pitchFamily="18" charset="0"/>
              </a:rPr>
              <a:t>Aylık </a:t>
            </a:r>
            <a:r>
              <a:rPr lang="tr-TR" sz="2400" dirty="0">
                <a:solidFill>
                  <a:srgbClr val="000099"/>
                </a:solidFill>
                <a:cs typeface="Times New Roman" pitchFamily="18" charset="0"/>
              </a:rPr>
              <a:t>asgari ücret brüt tutarının % 40’ı (</a:t>
            </a:r>
            <a:r>
              <a:rPr lang="tr-TR" sz="2400" dirty="0" smtClean="0">
                <a:solidFill>
                  <a:srgbClr val="000099"/>
                </a:solidFill>
                <a:cs typeface="Times New Roman" pitchFamily="18" charset="0"/>
              </a:rPr>
              <a:t>480,6 TL</a:t>
            </a:r>
            <a:r>
              <a:rPr lang="tr-TR" sz="2400" dirty="0">
                <a:solidFill>
                  <a:srgbClr val="000099"/>
                </a:solidFill>
                <a:cs typeface="Times New Roman" pitchFamily="18" charset="0"/>
              </a:rPr>
              <a:t>) </a:t>
            </a:r>
          </a:p>
          <a:p>
            <a:pPr algn="ctr"/>
            <a:r>
              <a:rPr lang="tr-TR" sz="2400" u="sng" dirty="0" smtClean="0">
                <a:solidFill>
                  <a:srgbClr val="000099"/>
                </a:solidFill>
                <a:cs typeface="Times New Roman" pitchFamily="18" charset="0"/>
              </a:rPr>
              <a:t>Azami</a:t>
            </a:r>
            <a:r>
              <a:rPr lang="tr-TR" sz="2400" dirty="0" smtClean="0">
                <a:solidFill>
                  <a:srgbClr val="000099"/>
                </a:solidFill>
                <a:cs typeface="Times New Roman" pitchFamily="18" charset="0"/>
              </a:rPr>
              <a:t> -Aylık </a:t>
            </a:r>
            <a:r>
              <a:rPr lang="tr-TR" sz="2400" dirty="0">
                <a:solidFill>
                  <a:srgbClr val="000099"/>
                </a:solidFill>
                <a:cs typeface="Times New Roman" pitchFamily="18" charset="0"/>
              </a:rPr>
              <a:t>asgari ücret brüt tutarının % 80’i  (</a:t>
            </a:r>
            <a:r>
              <a:rPr lang="tr-TR" sz="2400" dirty="0" smtClean="0">
                <a:solidFill>
                  <a:srgbClr val="000099"/>
                </a:solidFill>
                <a:cs typeface="Times New Roman" pitchFamily="18" charset="0"/>
              </a:rPr>
              <a:t>961,2 TL)</a:t>
            </a:r>
          </a:p>
          <a:p>
            <a:pPr algn="just"/>
            <a:endParaRPr lang="tr-TR" sz="1600" dirty="0">
              <a:solidFill>
                <a:srgbClr val="FF0000"/>
              </a:solidFill>
              <a:cs typeface="Times New Roman" pitchFamily="18" charset="0"/>
            </a:endParaRPr>
          </a:p>
        </p:txBody>
      </p:sp>
    </p:spTree>
    <p:extLst>
      <p:ext uri="{BB962C8B-B14F-4D97-AF65-F5344CB8AC3E}">
        <p14:creationId xmlns:p14="http://schemas.microsoft.com/office/powerpoint/2010/main" val="3993802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1"/>
          </p:nvPr>
        </p:nvSpPr>
        <p:spPr/>
        <p:txBody>
          <a:bodyPr/>
          <a:lstStyle/>
          <a:p>
            <a:pPr>
              <a:defRPr/>
            </a:pPr>
            <a:fld id="{94BBB6A5-17EA-4C88-9847-949075302D3F}" type="slidenum">
              <a:rPr lang="es-ES" smtClean="0"/>
              <a:pPr>
                <a:defRPr/>
              </a:pPr>
              <a:t>27</a:t>
            </a:fld>
            <a:endParaRPr lang="es-ES"/>
          </a:p>
        </p:txBody>
      </p:sp>
      <p:sp>
        <p:nvSpPr>
          <p:cNvPr id="6" name="Metin Yer Tutucusu 2"/>
          <p:cNvSpPr txBox="1">
            <a:spLocks/>
          </p:cNvSpPr>
          <p:nvPr/>
        </p:nvSpPr>
        <p:spPr bwMode="auto">
          <a:xfrm>
            <a:off x="259307" y="1419367"/>
            <a:ext cx="8579893" cy="521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algn="just"/>
            <a:r>
              <a:rPr lang="tr-TR" sz="2800" dirty="0">
                <a:solidFill>
                  <a:srgbClr val="FF0000"/>
                </a:solidFill>
                <a:latin typeface="Times New Roman" pitchFamily="18" charset="0"/>
                <a:cs typeface="Times New Roman" pitchFamily="18" charset="0"/>
              </a:rPr>
              <a:t>01.01.2014-31.12.2014 tarihleri arasında </a:t>
            </a:r>
            <a:endParaRPr lang="tr-TR" sz="2800" dirty="0" smtClean="0">
              <a:solidFill>
                <a:srgbClr val="FF0000"/>
              </a:solidFill>
              <a:latin typeface="Times New Roman" pitchFamily="18" charset="0"/>
              <a:cs typeface="Times New Roman" pitchFamily="18" charset="0"/>
            </a:endParaRPr>
          </a:p>
          <a:p>
            <a:pPr algn="just"/>
            <a:endParaRPr lang="tr-TR" sz="2800" dirty="0" smtClean="0">
              <a:solidFill>
                <a:srgbClr val="FF0000"/>
              </a:solidFill>
              <a:latin typeface="Times New Roman" pitchFamily="18" charset="0"/>
              <a:cs typeface="Times New Roman" pitchFamily="18" charset="0"/>
            </a:endParaRPr>
          </a:p>
          <a:p>
            <a:pPr algn="just">
              <a:buFont typeface="Wingdings" pitchFamily="2" charset="2"/>
              <a:buChar char="v"/>
            </a:pPr>
            <a:r>
              <a:rPr lang="tr-TR" sz="2800" dirty="0" smtClean="0">
                <a:solidFill>
                  <a:schemeClr val="tx1"/>
                </a:solidFill>
                <a:latin typeface="Times New Roman" pitchFamily="18" charset="0"/>
                <a:cs typeface="Times New Roman" pitchFamily="18" charset="0"/>
              </a:rPr>
              <a:t>3.792 </a:t>
            </a:r>
            <a:r>
              <a:rPr lang="tr-TR" sz="2800" dirty="0">
                <a:solidFill>
                  <a:schemeClr val="tx1"/>
                </a:solidFill>
                <a:latin typeface="Times New Roman" pitchFamily="18" charset="0"/>
                <a:cs typeface="Times New Roman" pitchFamily="18" charset="0"/>
              </a:rPr>
              <a:t>vatandaşımız işsizlik ödeneği almak için başvurmuş, </a:t>
            </a:r>
            <a:endParaRPr lang="tr-TR" sz="2800" dirty="0" smtClean="0">
              <a:solidFill>
                <a:schemeClr val="tx1"/>
              </a:solidFill>
              <a:latin typeface="Times New Roman" pitchFamily="18" charset="0"/>
              <a:cs typeface="Times New Roman" pitchFamily="18" charset="0"/>
            </a:endParaRPr>
          </a:p>
          <a:p>
            <a:pPr marL="0" indent="0" algn="just">
              <a:buNone/>
            </a:pPr>
            <a:endParaRPr lang="tr-TR" sz="2800" dirty="0" smtClean="0">
              <a:solidFill>
                <a:schemeClr val="tx1"/>
              </a:solidFill>
              <a:latin typeface="Times New Roman" pitchFamily="18" charset="0"/>
              <a:cs typeface="Times New Roman" pitchFamily="18" charset="0"/>
            </a:endParaRPr>
          </a:p>
          <a:p>
            <a:pPr algn="just">
              <a:buFont typeface="Wingdings" pitchFamily="2" charset="2"/>
              <a:buChar char="v"/>
            </a:pPr>
            <a:r>
              <a:rPr lang="tr-TR" sz="2800" dirty="0" smtClean="0">
                <a:solidFill>
                  <a:schemeClr val="tx1"/>
                </a:solidFill>
                <a:latin typeface="Times New Roman" pitchFamily="18" charset="0"/>
                <a:cs typeface="Times New Roman" pitchFamily="18" charset="0"/>
              </a:rPr>
              <a:t>Başvuranlardan 3.101’i </a:t>
            </a:r>
            <a:r>
              <a:rPr lang="tr-TR" sz="2800" dirty="0">
                <a:solidFill>
                  <a:schemeClr val="tx1"/>
                </a:solidFill>
                <a:latin typeface="Times New Roman" pitchFamily="18" charset="0"/>
                <a:cs typeface="Times New Roman" pitchFamily="18" charset="0"/>
              </a:rPr>
              <a:t>işsizlik ödeneği almaya hak </a:t>
            </a:r>
            <a:r>
              <a:rPr lang="tr-TR" sz="2800" dirty="0" smtClean="0">
                <a:solidFill>
                  <a:schemeClr val="tx1"/>
                </a:solidFill>
                <a:latin typeface="Times New Roman" pitchFamily="18" charset="0"/>
                <a:cs typeface="Times New Roman" pitchFamily="18" charset="0"/>
              </a:rPr>
              <a:t>kazanmıştır; </a:t>
            </a:r>
          </a:p>
          <a:p>
            <a:pPr marL="0" indent="0" algn="just">
              <a:buNone/>
            </a:pPr>
            <a:endParaRPr lang="tr-TR" sz="2800" dirty="0" smtClean="0">
              <a:solidFill>
                <a:schemeClr val="tx1"/>
              </a:solidFill>
              <a:latin typeface="Times New Roman" pitchFamily="18" charset="0"/>
              <a:cs typeface="Times New Roman" pitchFamily="18" charset="0"/>
            </a:endParaRPr>
          </a:p>
          <a:p>
            <a:pPr algn="just">
              <a:buFont typeface="Wingdings" pitchFamily="2" charset="2"/>
              <a:buChar char="v"/>
            </a:pPr>
            <a:r>
              <a:rPr lang="tr-TR" sz="2800" dirty="0" smtClean="0">
                <a:solidFill>
                  <a:schemeClr val="tx1"/>
                </a:solidFill>
                <a:latin typeface="Times New Roman" pitchFamily="18" charset="0"/>
                <a:cs typeface="Times New Roman" pitchFamily="18" charset="0"/>
              </a:rPr>
              <a:t>5.410.896 </a:t>
            </a:r>
            <a:r>
              <a:rPr lang="tr-TR" sz="2800" dirty="0">
                <a:solidFill>
                  <a:schemeClr val="tx1"/>
                </a:solidFill>
                <a:latin typeface="Times New Roman" pitchFamily="18" charset="0"/>
                <a:cs typeface="Times New Roman" pitchFamily="18" charset="0"/>
              </a:rPr>
              <a:t>TL işsizlik maaşı ödemesi yapılmıştır</a:t>
            </a:r>
            <a:r>
              <a:rPr lang="tr-TR" sz="2800" dirty="0" smtClean="0">
                <a:solidFill>
                  <a:schemeClr val="tx1"/>
                </a:solidFill>
                <a:latin typeface="Times New Roman" pitchFamily="18" charset="0"/>
                <a:cs typeface="Times New Roman" pitchFamily="18" charset="0"/>
              </a:rPr>
              <a:t>.</a:t>
            </a:r>
            <a:endParaRPr lang="tr-TR" sz="2800" dirty="0">
              <a:solidFill>
                <a:schemeClr val="tx1"/>
              </a:solidFill>
              <a:latin typeface="Times New Roman" pitchFamily="18" charset="0"/>
              <a:cs typeface="Times New Roman" pitchFamily="18" charset="0"/>
            </a:endParaRPr>
          </a:p>
        </p:txBody>
      </p:sp>
      <p:sp>
        <p:nvSpPr>
          <p:cNvPr id="7" name="Metin kutusu 6"/>
          <p:cNvSpPr txBox="1"/>
          <p:nvPr/>
        </p:nvSpPr>
        <p:spPr>
          <a:xfrm>
            <a:off x="3871356" y="807522"/>
            <a:ext cx="5130140" cy="400110"/>
          </a:xfrm>
          <a:prstGeom prst="rect">
            <a:avLst/>
          </a:prstGeom>
          <a:noFill/>
        </p:spPr>
        <p:txBody>
          <a:bodyPr wrap="square" rtlCol="0">
            <a:spAutoFit/>
          </a:bodyPr>
          <a:lstStyle/>
          <a:p>
            <a:r>
              <a:rPr lang="tr-TR" sz="2000" dirty="0" smtClean="0">
                <a:solidFill>
                  <a:srgbClr val="FF0000"/>
                </a:solidFill>
                <a:effectLst>
                  <a:outerShdw blurRad="38100" dist="38100" dir="2700000" algn="tl">
                    <a:srgbClr val="000000">
                      <a:alpha val="43137"/>
                    </a:srgbClr>
                  </a:outerShdw>
                </a:effectLst>
                <a:latin typeface="+mn-lt"/>
              </a:rPr>
              <a:t>İŞGÜCÜ PİYASASI TALEP ARAŞTIRMASI</a:t>
            </a:r>
            <a:endParaRPr lang="tr-TR" sz="20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4869398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Slayt Numarası Yer Tutucusu"/>
          <p:cNvSpPr>
            <a:spLocks noGrp="1"/>
          </p:cNvSpPr>
          <p:nvPr>
            <p:ph type="sldNum" sz="quarter" idx="11"/>
          </p:nvPr>
        </p:nvSpPr>
        <p:spPr>
          <a:xfrm>
            <a:off x="8439150" y="6515100"/>
            <a:ext cx="52228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itchFamily="18" charset="0"/>
                <a:ea typeface="ＭＳ Ｐゴシック" pitchFamily="34" charset="-128"/>
              </a:defRPr>
            </a:lvl1pPr>
            <a:lvl2pPr marL="742950" indent="-285750" eaLnBrk="0" hangingPunct="0">
              <a:defRPr sz="3200" b="1">
                <a:solidFill>
                  <a:srgbClr val="000066"/>
                </a:solidFill>
                <a:latin typeface="Times New Roman" pitchFamily="18" charset="0"/>
                <a:ea typeface="ＭＳ Ｐゴシック" pitchFamily="34" charset="-128"/>
              </a:defRPr>
            </a:lvl2pPr>
            <a:lvl3pPr marL="1143000" indent="-228600" eaLnBrk="0" hangingPunct="0">
              <a:defRPr sz="3200" b="1">
                <a:solidFill>
                  <a:srgbClr val="000066"/>
                </a:solidFill>
                <a:latin typeface="Times New Roman" pitchFamily="18" charset="0"/>
                <a:ea typeface="ＭＳ Ｐゴシック" pitchFamily="34" charset="-128"/>
              </a:defRPr>
            </a:lvl3pPr>
            <a:lvl4pPr marL="1600200" indent="-228600" eaLnBrk="0" hangingPunct="0">
              <a:defRPr sz="3200" b="1">
                <a:solidFill>
                  <a:srgbClr val="000066"/>
                </a:solidFill>
                <a:latin typeface="Times New Roman" pitchFamily="18" charset="0"/>
                <a:ea typeface="ＭＳ Ｐゴシック" pitchFamily="34" charset="-128"/>
              </a:defRPr>
            </a:lvl4pPr>
            <a:lvl5pPr marL="2057400" indent="-228600" eaLnBrk="0" hangingPunct="0">
              <a:defRPr sz="3200" b="1">
                <a:solidFill>
                  <a:srgbClr val="000066"/>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b="1">
                <a:solidFill>
                  <a:srgbClr val="000066"/>
                </a:solidFill>
                <a:latin typeface="Times New Roman" pitchFamily="18" charset="0"/>
                <a:ea typeface="ＭＳ Ｐゴシック" pitchFamily="34" charset="-128"/>
              </a:defRPr>
            </a:lvl9pPr>
          </a:lstStyle>
          <a:p>
            <a:pPr eaLnBrk="1" hangingPunct="1"/>
            <a:fld id="{F6872442-C6BB-4320-99AE-43977B57CA0B}" type="slidenum">
              <a:rPr lang="es-ES" sz="1400" smtClean="0">
                <a:solidFill>
                  <a:srgbClr val="3D4E84"/>
                </a:solidFill>
                <a:latin typeface="Arial" charset="0"/>
              </a:rPr>
              <a:pPr eaLnBrk="1" hangingPunct="1"/>
              <a:t>28</a:t>
            </a:fld>
            <a:endParaRPr lang="es-ES" sz="1400" smtClean="0">
              <a:solidFill>
                <a:srgbClr val="3D4E84"/>
              </a:solidFill>
              <a:latin typeface="Arial" charset="0"/>
            </a:endParaRPr>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1126643403"/>
              </p:ext>
            </p:extLst>
          </p:nvPr>
        </p:nvGraphicFramePr>
        <p:xfrm>
          <a:off x="533399" y="1587035"/>
          <a:ext cx="8051043" cy="496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p:cNvSpPr>
          <p:nvPr/>
        </p:nvSpPr>
        <p:spPr bwMode="auto">
          <a:xfrm>
            <a:off x="1746155" y="667919"/>
            <a:ext cx="7227888" cy="673100"/>
          </a:xfrm>
          <a:prstGeom prst="rect">
            <a:avLst/>
          </a:prstGeom>
          <a:noFill/>
          <a:ln w="9525">
            <a:noFill/>
            <a:miter lim="800000"/>
            <a:headEnd/>
            <a:tailEnd/>
          </a:ln>
        </p:spPr>
        <p:txBody>
          <a:bodyPr lIns="87281" tIns="43641" rIns="87281" bIns="43641" anchor="ctr"/>
          <a:lstStyle/>
          <a:p>
            <a:pPr marL="342900" indent="-342900" algn="r" defTabSz="874713">
              <a:lnSpc>
                <a:spcPct val="80000"/>
              </a:lnSpc>
              <a:spcBef>
                <a:spcPct val="20000"/>
              </a:spcBef>
              <a:buClr>
                <a:srgbClr val="D2D200"/>
              </a:buClr>
              <a:buSzPct val="60000"/>
              <a:defRPr/>
            </a:pPr>
            <a:r>
              <a:rPr lang="tr-TR"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PASİF İSTİHDAM POLİTİKALARI</a:t>
            </a:r>
            <a:endParaRPr lang="tr-TR" sz="24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75242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29</a:t>
            </a:fld>
            <a:endParaRPr lang="es-ES"/>
          </a:p>
        </p:txBody>
      </p:sp>
      <p:sp>
        <p:nvSpPr>
          <p:cNvPr id="5" name="1 Başlık"/>
          <p:cNvSpPr>
            <a:spLocks noGrp="1"/>
          </p:cNvSpPr>
          <p:nvPr>
            <p:ph type="title"/>
          </p:nvPr>
        </p:nvSpPr>
        <p:spPr>
          <a:xfrm>
            <a:off x="673030" y="2661314"/>
            <a:ext cx="7848600" cy="1624084"/>
          </a:xfrm>
        </p:spPr>
        <p:txBody>
          <a:bodyPr/>
          <a:lstStyle/>
          <a:p>
            <a:pPr fontAlgn="auto">
              <a:spcAft>
                <a:spcPts val="0"/>
              </a:spcAft>
              <a:defRPr/>
            </a:pPr>
            <a:r>
              <a:rPr lang="tr-TR" sz="5400" kern="1200" dirty="0" smtClean="0">
                <a:solidFill>
                  <a:srgbClr val="FF0000"/>
                </a:solidFill>
                <a:effectLst/>
                <a:latin typeface="Calibri" pitchFamily="34" charset="0"/>
                <a:ea typeface="Arial Unicode MS" pitchFamily="34" charset="-128"/>
                <a:cs typeface="Arial Unicode MS" pitchFamily="34" charset="-128"/>
              </a:rPr>
              <a:t>4)AKTİF İŞGÜCÜ HİZMETLERİ</a:t>
            </a:r>
            <a:endParaRPr lang="tr-TR" sz="5400" kern="1200" dirty="0">
              <a:solidFill>
                <a:srgbClr val="FF0000"/>
              </a:solidFill>
              <a:effectLst/>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6041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32086" y="2210937"/>
            <a:ext cx="7848600" cy="283873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auto">
              <a:spcAft>
                <a:spcPts val="0"/>
              </a:spcAft>
            </a:pPr>
            <a:r>
              <a:rPr lang="tr-TR" sz="5400" kern="1200" dirty="0" smtClean="0">
                <a:solidFill>
                  <a:srgbClr val="FF0000"/>
                </a:solidFill>
                <a:effectLst/>
                <a:latin typeface="Calibri" pitchFamily="34" charset="0"/>
                <a:ea typeface="Arial Unicode MS" pitchFamily="34" charset="-128"/>
                <a:cs typeface="Arial Unicode MS" pitchFamily="34" charset="-128"/>
              </a:rPr>
              <a:t>1) İŞGÜCÜ PİYASASININ GENEL GÖRÜNÜMÜ</a:t>
            </a:r>
            <a:endParaRPr lang="tr-TR" sz="5400" kern="1200" dirty="0">
              <a:solidFill>
                <a:srgbClr val="FF0000"/>
              </a:solidFill>
              <a:effectLst/>
              <a:latin typeface="Calibri" pitchFamily="34" charset="0"/>
              <a:ea typeface="Arial Unicode MS" pitchFamily="34" charset="-128"/>
              <a:cs typeface="Arial Unicode MS" pitchFamily="34" charset="-128"/>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a:t>
            </a:fld>
            <a:endParaRPr lang="es-ES"/>
          </a:p>
        </p:txBody>
      </p:sp>
    </p:spTree>
    <p:extLst>
      <p:ext uri="{BB962C8B-B14F-4D97-AF65-F5344CB8AC3E}">
        <p14:creationId xmlns:p14="http://schemas.microsoft.com/office/powerpoint/2010/main" val="532488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30</a:t>
            </a:fld>
            <a:endParaRPr lang="es-ES"/>
          </a:p>
        </p:txBody>
      </p:sp>
      <p:sp>
        <p:nvSpPr>
          <p:cNvPr id="9" name="1 Başlık"/>
          <p:cNvSpPr>
            <a:spLocks noGrp="1"/>
          </p:cNvSpPr>
          <p:nvPr>
            <p:ph type="title"/>
          </p:nvPr>
        </p:nvSpPr>
        <p:spPr>
          <a:xfrm>
            <a:off x="3635896" y="764703"/>
            <a:ext cx="5309667" cy="681959"/>
          </a:xfrm>
        </p:spPr>
        <p:txBody>
          <a:bodyPr/>
          <a:lstStyle/>
          <a:p>
            <a:pPr fontAlgn="auto">
              <a:spcAft>
                <a:spcPts val="0"/>
              </a:spcAft>
              <a:defRPr/>
            </a:pPr>
            <a: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AKTİF İŞGÜCÜ HİZMETLERİ</a:t>
            </a:r>
            <a:b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br>
            <a: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TÜRKİYE</a:t>
            </a:r>
            <a:endParaRPr lang="tr-TR" kern="1200" dirty="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p:txBody>
      </p:sp>
      <p:graphicFrame>
        <p:nvGraphicFramePr>
          <p:cNvPr id="8" name="Tablo 7"/>
          <p:cNvGraphicFramePr>
            <a:graphicFrameLocks noGrp="1"/>
          </p:cNvGraphicFramePr>
          <p:nvPr>
            <p:extLst>
              <p:ext uri="{D42A27DB-BD31-4B8C-83A1-F6EECF244321}">
                <p14:modId xmlns:p14="http://schemas.microsoft.com/office/powerpoint/2010/main" val="994921504"/>
              </p:ext>
            </p:extLst>
          </p:nvPr>
        </p:nvGraphicFramePr>
        <p:xfrm>
          <a:off x="1625087" y="2057400"/>
          <a:ext cx="6691826" cy="3716867"/>
        </p:xfrm>
        <a:graphic>
          <a:graphicData uri="http://schemas.openxmlformats.org/drawingml/2006/table">
            <a:tbl>
              <a:tblPr firstRow="1" bandRow="1">
                <a:tableStyleId>{ED083AE6-46FA-4A59-8FB0-9F97EB10719F}</a:tableStyleId>
              </a:tblPr>
              <a:tblGrid>
                <a:gridCol w="2065234"/>
                <a:gridCol w="2178216"/>
                <a:gridCol w="2448376"/>
              </a:tblGrid>
              <a:tr h="6585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1800" dirty="0" smtClean="0">
                          <a:solidFill>
                            <a:schemeClr val="tx1"/>
                          </a:solidFill>
                          <a:latin typeface="Times New Roman" pitchFamily="18" charset="0"/>
                          <a:cs typeface="Times New Roman" pitchFamily="18" charset="0"/>
                        </a:rPr>
                        <a:t>Kurs/Program</a:t>
                      </a:r>
                      <a:endParaRPr lang="tr-TR" sz="1800" b="1" dirty="0">
                        <a:solidFill>
                          <a:schemeClr val="tx1"/>
                        </a:solidFill>
                        <a:latin typeface="Times New Roman" pitchFamily="18" charset="0"/>
                        <a:cs typeface="Times New Roman" pitchFamily="18"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dirty="0" smtClean="0">
                          <a:solidFill>
                            <a:schemeClr val="tx1"/>
                          </a:solidFill>
                          <a:latin typeface="Times New Roman" pitchFamily="18" charset="0"/>
                          <a:cs typeface="Times New Roman" pitchFamily="18" charset="0"/>
                        </a:rPr>
                        <a:t>2013</a:t>
                      </a:r>
                      <a:endParaRPr lang="tr-TR" sz="2000" dirty="0">
                        <a:solidFill>
                          <a:schemeClr val="tx1"/>
                        </a:solidFill>
                        <a:latin typeface="Times New Roman" pitchFamily="18" charset="0"/>
                        <a:cs typeface="Times New Roman" pitchFamily="18"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000" b="1" dirty="0" smtClean="0">
                          <a:solidFill>
                            <a:schemeClr val="tx1"/>
                          </a:solidFill>
                          <a:latin typeface="Times New Roman" pitchFamily="18" charset="0"/>
                          <a:cs typeface="Times New Roman" pitchFamily="18" charset="0"/>
                        </a:rPr>
                        <a:t>2014</a:t>
                      </a:r>
                      <a:endParaRPr lang="tr-TR" sz="2000" b="1" dirty="0">
                        <a:solidFill>
                          <a:schemeClr val="tx1"/>
                        </a:solidFill>
                        <a:latin typeface="Times New Roman" pitchFamily="18" charset="0"/>
                        <a:cs typeface="Times New Roman" pitchFamily="18" charset="0"/>
                      </a:endParaRPr>
                    </a:p>
                  </a:txBody>
                  <a:tcPr anchor="ctr"/>
                </a:tc>
              </a:tr>
              <a:tr h="8563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800" b="0" dirty="0" smtClean="0">
                          <a:solidFill>
                            <a:schemeClr val="tx1"/>
                          </a:solidFill>
                          <a:effectLst/>
                          <a:latin typeface="Times New Roman" pitchFamily="18" charset="0"/>
                          <a:cs typeface="Times New Roman" pitchFamily="18" charset="0"/>
                        </a:rPr>
                        <a:t>Mesleki Eğitim Kursları</a:t>
                      </a:r>
                      <a:endParaRPr lang="tr-TR" sz="1800" b="0" dirty="0">
                        <a:solidFill>
                          <a:schemeClr val="tx1"/>
                        </a:solidFill>
                        <a:effectLst/>
                        <a:latin typeface="Times New Roman" pitchFamily="18" charset="0"/>
                        <a:cs typeface="Times New Roman" pitchFamily="18"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tr-TR" sz="1800" b="0" dirty="0" smtClean="0">
                          <a:solidFill>
                            <a:schemeClr val="tx1"/>
                          </a:solidFill>
                          <a:effectLst/>
                          <a:latin typeface="Times New Roman" pitchFamily="18" charset="0"/>
                          <a:ea typeface="Calibri"/>
                          <a:cs typeface="Times New Roman" pitchFamily="18" charset="0"/>
                        </a:rPr>
                        <a:t>1466</a:t>
                      </a:r>
                      <a:endParaRPr lang="tr-TR" sz="1800" b="0" dirty="0">
                        <a:solidFill>
                          <a:schemeClr val="tx1"/>
                        </a:solidFill>
                        <a:effectLst/>
                        <a:latin typeface="Times New Roman" pitchFamily="18" charset="0"/>
                        <a:ea typeface="Calibri"/>
                        <a:cs typeface="Times New Roman" pitchFamily="18" charset="0"/>
                      </a:endParaRPr>
                    </a:p>
                  </a:txBody>
                  <a:tcPr marL="5080" marR="5080" marT="5080" marB="0" anchor="ctr"/>
                </a:tc>
                <a:tc>
                  <a:txBody>
                    <a:bodyPr/>
                    <a:lstStyle/>
                    <a:p>
                      <a:pPr algn="ctr" fontAlgn="ctr"/>
                      <a:r>
                        <a:rPr lang="tr-TR" sz="1800" b="0" i="0" u="none" strike="noStrike" dirty="0" smtClean="0">
                          <a:solidFill>
                            <a:schemeClr val="tx1"/>
                          </a:solidFill>
                          <a:effectLst/>
                          <a:latin typeface="Times New Roman" pitchFamily="18" charset="0"/>
                          <a:cs typeface="Times New Roman" pitchFamily="18" charset="0"/>
                        </a:rPr>
                        <a:t>1801</a:t>
                      </a:r>
                      <a:endParaRPr lang="tr-TR" sz="1800" b="0" i="0" u="none" strike="noStrike" dirty="0">
                        <a:solidFill>
                          <a:schemeClr val="tx1"/>
                        </a:solidFill>
                        <a:effectLst/>
                        <a:latin typeface="Times New Roman" pitchFamily="18" charset="0"/>
                        <a:cs typeface="Times New Roman" pitchFamily="18" charset="0"/>
                      </a:endParaRPr>
                    </a:p>
                  </a:txBody>
                  <a:tcPr marL="0" marR="0" marT="0" marB="0" anchor="ctr"/>
                </a:tc>
              </a:tr>
              <a:tr h="8563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800" b="1" dirty="0" smtClean="0">
                          <a:solidFill>
                            <a:schemeClr val="tx1"/>
                          </a:solidFill>
                          <a:effectLst/>
                          <a:latin typeface="Times New Roman" pitchFamily="18" charset="0"/>
                          <a:cs typeface="Times New Roman" pitchFamily="18" charset="0"/>
                        </a:rPr>
                        <a:t>İşbaşı Eğitim Programları</a:t>
                      </a:r>
                      <a:endParaRPr lang="tr-TR" sz="1800" b="1" dirty="0">
                        <a:solidFill>
                          <a:schemeClr val="tx1"/>
                        </a:solidFill>
                        <a:effectLst/>
                        <a:latin typeface="Times New Roman" pitchFamily="18" charset="0"/>
                        <a:cs typeface="Times New Roman" pitchFamily="18"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tr-TR" sz="1800" b="1" dirty="0" smtClean="0">
                          <a:solidFill>
                            <a:schemeClr val="tx1"/>
                          </a:solidFill>
                          <a:effectLst/>
                          <a:latin typeface="Times New Roman" pitchFamily="18" charset="0"/>
                          <a:ea typeface="Calibri"/>
                          <a:cs typeface="Times New Roman" pitchFamily="18" charset="0"/>
                        </a:rPr>
                        <a:t>277</a:t>
                      </a:r>
                      <a:endParaRPr lang="tr-TR" sz="1800" b="1"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fontAlgn="ctr"/>
                      <a:r>
                        <a:rPr lang="tr-TR" sz="1800" b="1" i="0" u="none" strike="noStrike" dirty="0" smtClean="0">
                          <a:solidFill>
                            <a:schemeClr val="tx1"/>
                          </a:solidFill>
                          <a:effectLst/>
                          <a:latin typeface="Times New Roman" pitchFamily="18" charset="0"/>
                          <a:cs typeface="Times New Roman" pitchFamily="18" charset="0"/>
                        </a:rPr>
                        <a:t>333</a:t>
                      </a:r>
                      <a:endParaRPr lang="tr-TR" sz="1800" b="1" i="0" u="none" strike="noStrike" dirty="0">
                        <a:solidFill>
                          <a:schemeClr val="tx1"/>
                        </a:solidFill>
                        <a:effectLst/>
                        <a:latin typeface="Times New Roman" pitchFamily="18" charset="0"/>
                        <a:cs typeface="Times New Roman" pitchFamily="18" charset="0"/>
                      </a:endParaRPr>
                    </a:p>
                  </a:txBody>
                  <a:tcPr marL="0" marR="0" marT="0" marB="0" anchor="ctr"/>
                </a:tc>
              </a:tr>
              <a:tr h="8563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800" b="0" dirty="0" smtClean="0">
                          <a:solidFill>
                            <a:schemeClr val="tx1"/>
                          </a:solidFill>
                          <a:effectLst/>
                          <a:latin typeface="Times New Roman" pitchFamily="18" charset="0"/>
                          <a:cs typeface="Times New Roman" pitchFamily="18" charset="0"/>
                        </a:rPr>
                        <a:t>Girişimcilik Eğitim Programları</a:t>
                      </a:r>
                      <a:endParaRPr lang="tr-TR" sz="1800" b="0" dirty="0">
                        <a:solidFill>
                          <a:schemeClr val="tx1"/>
                        </a:solidFill>
                        <a:effectLst/>
                        <a:latin typeface="Times New Roman" pitchFamily="18" charset="0"/>
                        <a:cs typeface="Times New Roman" pitchFamily="18"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tr-TR" sz="1800" b="0" dirty="0" smtClean="0">
                          <a:solidFill>
                            <a:schemeClr val="tx1"/>
                          </a:solidFill>
                          <a:effectLst/>
                          <a:latin typeface="Times New Roman" pitchFamily="18" charset="0"/>
                          <a:ea typeface="Calibri"/>
                          <a:cs typeface="Times New Roman" pitchFamily="18" charset="0"/>
                        </a:rPr>
                        <a:t>200</a:t>
                      </a:r>
                      <a:endParaRPr lang="tr-TR" sz="1800" b="0" dirty="0">
                        <a:solidFill>
                          <a:schemeClr val="tx1"/>
                        </a:solidFill>
                        <a:effectLst/>
                        <a:latin typeface="Times New Roman" pitchFamily="18" charset="0"/>
                        <a:ea typeface="Calibri"/>
                        <a:cs typeface="Times New Roman" pitchFamily="18" charset="0"/>
                      </a:endParaRPr>
                    </a:p>
                  </a:txBody>
                  <a:tcPr marL="67310" marR="67310" marT="9525" marB="0" anchor="ctr"/>
                </a:tc>
                <a:tc>
                  <a:txBody>
                    <a:bodyPr/>
                    <a:lstStyle/>
                    <a:p>
                      <a:pPr algn="ctr" fontAlgn="ctr"/>
                      <a:r>
                        <a:rPr lang="tr-TR" sz="1800" b="0" i="0" u="none" strike="noStrike" dirty="0" smtClean="0">
                          <a:solidFill>
                            <a:schemeClr val="tx1"/>
                          </a:solidFill>
                          <a:effectLst/>
                          <a:latin typeface="Times New Roman" pitchFamily="18" charset="0"/>
                          <a:cs typeface="Times New Roman" pitchFamily="18" charset="0"/>
                        </a:rPr>
                        <a:t>225</a:t>
                      </a:r>
                      <a:endParaRPr lang="tr-TR" sz="1800" b="0" i="0" u="none" strike="noStrike" dirty="0">
                        <a:solidFill>
                          <a:schemeClr val="tx1"/>
                        </a:solidFill>
                        <a:effectLst/>
                        <a:latin typeface="Times New Roman" pitchFamily="18" charset="0"/>
                        <a:cs typeface="Times New Roman" pitchFamily="18" charset="0"/>
                      </a:endParaRPr>
                    </a:p>
                  </a:txBody>
                  <a:tcPr marL="0" marR="0" marT="0" marB="0" anchor="ctr"/>
                </a:tc>
              </a:tr>
              <a:tr h="4893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800" b="1" dirty="0" smtClean="0">
                          <a:solidFill>
                            <a:srgbClr val="FF0000"/>
                          </a:solidFill>
                          <a:effectLst/>
                          <a:latin typeface="Times New Roman" pitchFamily="18" charset="0"/>
                          <a:cs typeface="Times New Roman" pitchFamily="18" charset="0"/>
                        </a:rPr>
                        <a:t>TOPLAM</a:t>
                      </a:r>
                      <a:endParaRPr lang="tr-TR" sz="1800" b="1" dirty="0">
                        <a:solidFill>
                          <a:srgbClr val="FF0000"/>
                        </a:solidFill>
                        <a:effectLst/>
                        <a:latin typeface="Times New Roman" pitchFamily="18" charset="0"/>
                        <a:cs typeface="Times New Roman" pitchFamily="18" charset="0"/>
                      </a:endParaRPr>
                    </a:p>
                  </a:txBody>
                  <a:tcPr anchor="ctr"/>
                </a:tc>
                <a:tc>
                  <a:txBody>
                    <a:bodyPr/>
                    <a:lstStyle/>
                    <a:p>
                      <a:pPr marL="0" algn="ctr" defTabSz="914400" rtl="0" eaLnBrk="1" fontAlgn="b" latinLnBrk="0" hangingPunct="1">
                        <a:lnSpc>
                          <a:spcPct val="115000"/>
                        </a:lnSpc>
                        <a:spcAft>
                          <a:spcPts val="1000"/>
                        </a:spcAft>
                      </a:pPr>
                      <a:r>
                        <a:rPr lang="tr-TR" sz="1800" b="1" kern="1200" dirty="0" smtClean="0">
                          <a:solidFill>
                            <a:srgbClr val="FF0000"/>
                          </a:solidFill>
                          <a:effectLst/>
                          <a:latin typeface="Times New Roman" pitchFamily="18" charset="0"/>
                          <a:ea typeface="Calibri"/>
                          <a:cs typeface="Times New Roman" pitchFamily="18" charset="0"/>
                        </a:rPr>
                        <a:t>1943</a:t>
                      </a:r>
                      <a:endParaRPr lang="tr-TR" sz="1800" b="1" kern="1200" dirty="0">
                        <a:solidFill>
                          <a:srgbClr val="FF0000"/>
                        </a:solidFill>
                        <a:effectLst/>
                        <a:latin typeface="Times New Roman" pitchFamily="18" charset="0"/>
                        <a:ea typeface="Calibri"/>
                        <a:cs typeface="Times New Roman" pitchFamily="18" charset="0"/>
                      </a:endParaRPr>
                    </a:p>
                  </a:txBody>
                  <a:tcPr marL="9525" marR="9525" marT="9525" marB="0" anchor="ctr"/>
                </a:tc>
                <a:tc>
                  <a:txBody>
                    <a:bodyPr/>
                    <a:lstStyle/>
                    <a:p>
                      <a:pPr marL="0" algn="ctr" defTabSz="914400" rtl="0" eaLnBrk="1" fontAlgn="b" latinLnBrk="0" hangingPunct="1">
                        <a:lnSpc>
                          <a:spcPct val="115000"/>
                        </a:lnSpc>
                        <a:spcAft>
                          <a:spcPts val="1000"/>
                        </a:spcAft>
                      </a:pPr>
                      <a:r>
                        <a:rPr lang="tr-TR" sz="1800" b="1" kern="1200" dirty="0" smtClean="0">
                          <a:solidFill>
                            <a:srgbClr val="FF0000"/>
                          </a:solidFill>
                          <a:effectLst/>
                          <a:latin typeface="Times New Roman" pitchFamily="18" charset="0"/>
                          <a:ea typeface="Calibri"/>
                          <a:cs typeface="Times New Roman" pitchFamily="18" charset="0"/>
                        </a:rPr>
                        <a:t>2359</a:t>
                      </a:r>
                      <a:endParaRPr lang="tr-TR" sz="1800" b="1" kern="1200" dirty="0">
                        <a:solidFill>
                          <a:srgbClr val="FF0000"/>
                        </a:solidFill>
                        <a:effectLst/>
                        <a:latin typeface="Times New Roman" pitchFamily="18" charset="0"/>
                        <a:ea typeface="Calibri"/>
                        <a:cs typeface="Times New Roman" pitchFamily="18" charset="0"/>
                      </a:endParaRPr>
                    </a:p>
                  </a:txBody>
                  <a:tcPr marL="9525" marR="9525" marT="9525" marB="0" anchor="ctr"/>
                </a:tc>
              </a:tr>
            </a:tbl>
          </a:graphicData>
        </a:graphic>
      </p:graphicFrame>
    </p:spTree>
    <p:extLst>
      <p:ext uri="{BB962C8B-B14F-4D97-AF65-F5344CB8AC3E}">
        <p14:creationId xmlns:p14="http://schemas.microsoft.com/office/powerpoint/2010/main" val="4047555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21624" y="833438"/>
            <a:ext cx="4717576" cy="914400"/>
          </a:xfrm>
        </p:spPr>
        <p:txBody>
          <a:bodyPr/>
          <a:lstStyle/>
          <a:p>
            <a:r>
              <a:rPr lang="tr-TR" kern="1200" dirty="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AKTİF İŞGÜCÜ </a:t>
            </a:r>
            <a: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HİZMETLERİ</a:t>
            </a:r>
            <a:b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br>
            <a:r>
              <a:rPr lang="tr-TR" kern="1200"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TOKAT</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45881322"/>
              </p:ext>
            </p:extLst>
          </p:nvPr>
        </p:nvGraphicFramePr>
        <p:xfrm>
          <a:off x="191070" y="1747832"/>
          <a:ext cx="8748214" cy="4925924"/>
        </p:xfrm>
        <a:graphic>
          <a:graphicData uri="http://schemas.openxmlformats.org/drawingml/2006/table">
            <a:tbl>
              <a:tblPr>
                <a:tableStyleId>{5C22544A-7EE6-4342-B048-85BDC9FD1C3A}</a:tableStyleId>
              </a:tblPr>
              <a:tblGrid>
                <a:gridCol w="5589120"/>
                <a:gridCol w="1112001"/>
                <a:gridCol w="2047093"/>
              </a:tblGrid>
              <a:tr h="350962">
                <a:tc>
                  <a:txBody>
                    <a:bodyPr/>
                    <a:lstStyle/>
                    <a:p>
                      <a:pPr algn="l" fontAlgn="ctr"/>
                      <a:r>
                        <a:rPr lang="tr-TR" sz="1200" u="none" strike="noStrike" dirty="0">
                          <a:effectLst/>
                        </a:rPr>
                        <a:t> </a:t>
                      </a:r>
                      <a:endParaRPr lang="tr-TR" sz="1200" b="0" i="0" u="none" strike="noStrike" dirty="0">
                        <a:solidFill>
                          <a:srgbClr val="000000"/>
                        </a:solidFill>
                        <a:effectLst/>
                        <a:latin typeface="Times New Roman"/>
                      </a:endParaRPr>
                    </a:p>
                  </a:txBody>
                  <a:tcPr marL="9525" marR="9525" marT="9525" marB="0" anchor="ctr"/>
                </a:tc>
                <a:tc>
                  <a:txBody>
                    <a:bodyPr/>
                    <a:lstStyle/>
                    <a:p>
                      <a:pPr algn="l" fontAlgn="ctr"/>
                      <a:r>
                        <a:rPr lang="tr-TR" sz="1200" u="none" strike="noStrike">
                          <a:effectLst/>
                        </a:rPr>
                        <a:t> </a:t>
                      </a:r>
                      <a:endParaRPr lang="tr-TR" sz="1200" b="0" i="0" u="none" strike="noStrike">
                        <a:solidFill>
                          <a:srgbClr val="000000"/>
                        </a:solidFill>
                        <a:effectLst/>
                        <a:latin typeface="Times New Roman"/>
                      </a:endParaRPr>
                    </a:p>
                  </a:txBody>
                  <a:tcPr marL="9525" marR="9525" marT="9525" marB="0" anchor="ctr"/>
                </a:tc>
                <a:tc>
                  <a:txBody>
                    <a:bodyPr/>
                    <a:lstStyle/>
                    <a:p>
                      <a:pPr algn="l" fontAlgn="b"/>
                      <a:r>
                        <a:rPr lang="tr-TR" sz="1100" u="none" strike="noStrike">
                          <a:effectLst/>
                        </a:rPr>
                        <a:t> </a:t>
                      </a:r>
                      <a:endParaRPr lang="tr-TR" sz="1100" b="0" i="0" u="none" strike="noStrike">
                        <a:solidFill>
                          <a:srgbClr val="000000"/>
                        </a:solidFill>
                        <a:effectLst/>
                        <a:latin typeface="Calibri"/>
                      </a:endParaRPr>
                    </a:p>
                  </a:txBody>
                  <a:tcPr marL="9525" marR="9525" marT="9525" marB="0" anchor="b"/>
                </a:tc>
              </a:tr>
              <a:tr h="346706">
                <a:tc>
                  <a:txBody>
                    <a:bodyPr/>
                    <a:lstStyle/>
                    <a:p>
                      <a:pPr algn="l" fontAlgn="ctr"/>
                      <a:r>
                        <a:rPr lang="tr-TR" sz="2000" b="1" u="sng" strike="noStrike">
                          <a:effectLst/>
                          <a:latin typeface="Times New Roman" pitchFamily="18" charset="0"/>
                          <a:cs typeface="Times New Roman" pitchFamily="18" charset="0"/>
                        </a:rPr>
                        <a:t>Kurs ve Programlar</a:t>
                      </a:r>
                      <a:endParaRPr lang="tr-TR" sz="2000" b="1" i="0" u="sng"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tr-TR" sz="2000" b="1" u="sng" strike="noStrike" dirty="0">
                          <a:solidFill>
                            <a:schemeClr val="tx1"/>
                          </a:solidFill>
                          <a:effectLst/>
                          <a:latin typeface="Times New Roman" pitchFamily="18" charset="0"/>
                          <a:cs typeface="Times New Roman" pitchFamily="18" charset="0"/>
                        </a:rPr>
                        <a:t>Grup</a:t>
                      </a:r>
                      <a:r>
                        <a:rPr lang="tr-TR" sz="2000" b="1" u="none" strike="noStrike" dirty="0">
                          <a:solidFill>
                            <a:schemeClr val="tx1"/>
                          </a:solidFill>
                          <a:effectLst/>
                          <a:latin typeface="Times New Roman" pitchFamily="18" charset="0"/>
                          <a:cs typeface="Times New Roman" pitchFamily="18" charset="0"/>
                        </a:rPr>
                        <a:t> </a:t>
                      </a:r>
                      <a:endParaRPr lang="tr-TR" sz="2000" b="1" i="0" u="sng"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l" fontAlgn="b"/>
                      <a:r>
                        <a:rPr lang="tr-TR" sz="2000" b="1" u="sng" strike="noStrike" dirty="0" smtClean="0">
                          <a:effectLst/>
                          <a:latin typeface="Times New Roman" pitchFamily="18" charset="0"/>
                          <a:cs typeface="Times New Roman" pitchFamily="18" charset="0"/>
                        </a:rPr>
                        <a:t>Katılımcı </a:t>
                      </a:r>
                      <a:r>
                        <a:rPr lang="tr-TR" sz="2000" b="1" u="sng" strike="noStrike" dirty="0">
                          <a:effectLst/>
                          <a:latin typeface="Times New Roman" pitchFamily="18" charset="0"/>
                          <a:cs typeface="Times New Roman" pitchFamily="18" charset="0"/>
                        </a:rPr>
                        <a:t>Sayısı</a:t>
                      </a:r>
                      <a:endParaRPr lang="tr-TR" sz="2000" b="1" i="0" u="sng" strike="noStrike" dirty="0">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İşbaşı Eğitim Programı</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55</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330 kişi</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Girişimcilik Programı</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9</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225 kişi</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İstihdam Garantili Kurslar</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86</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1446 kişi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İstihdam Garantisiz - Özel Politika</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17</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383 kişi</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Eski Hükümlülere Yönelik Projeler</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5</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5 kişi</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50962">
                <a:tc>
                  <a:txBody>
                    <a:bodyPr/>
                    <a:lstStyle/>
                    <a:p>
                      <a:pPr algn="l" fontAlgn="ctr"/>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 </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a:effectLst/>
                          <a:latin typeface="Times New Roman" pitchFamily="18" charset="0"/>
                          <a:cs typeface="Times New Roman" pitchFamily="18" charset="0"/>
                        </a:rPr>
                        <a:t> </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b"/>
                </a:tc>
              </a:tr>
              <a:tr h="367674">
                <a:tc>
                  <a:txBody>
                    <a:bodyPr/>
                    <a:lstStyle/>
                    <a:p>
                      <a:pPr algn="l" fontAlgn="ctr"/>
                      <a:r>
                        <a:rPr lang="tr-TR" sz="2000" b="1" u="none" strike="noStrike">
                          <a:effectLst/>
                          <a:latin typeface="Times New Roman" pitchFamily="18" charset="0"/>
                          <a:cs typeface="Times New Roman" pitchFamily="18" charset="0"/>
                        </a:rPr>
                        <a:t>Toplum Yararına Program (TYP)</a:t>
                      </a:r>
                      <a:endParaRPr lang="tr-TR" sz="20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tr-TR" sz="2000" b="1" u="none" strike="noStrike" dirty="0">
                          <a:solidFill>
                            <a:schemeClr val="tx1"/>
                          </a:solidFill>
                          <a:effectLst/>
                          <a:latin typeface="Times New Roman" pitchFamily="18" charset="0"/>
                          <a:cs typeface="Times New Roman" pitchFamily="18" charset="0"/>
                        </a:rPr>
                        <a:t>29</a:t>
                      </a:r>
                      <a:endParaRPr lang="tr-TR" sz="20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fontAlgn="b"/>
                      <a:r>
                        <a:rPr lang="tr-TR" sz="2000" b="1" u="none" strike="noStrike" dirty="0">
                          <a:effectLst/>
                          <a:latin typeface="Times New Roman" pitchFamily="18" charset="0"/>
                          <a:cs typeface="Times New Roman" pitchFamily="18" charset="0"/>
                        </a:rPr>
                        <a:t>1240 kişi</a:t>
                      </a:r>
                      <a:endParaRPr lang="tr-TR" sz="2000" b="1" i="0" u="none" strike="noStrike" dirty="0">
                        <a:solidFill>
                          <a:srgbClr val="000000"/>
                        </a:solidFill>
                        <a:effectLst/>
                        <a:latin typeface="Times New Roman" pitchFamily="18" charset="0"/>
                        <a:cs typeface="Times New Roman" pitchFamily="18" charset="0"/>
                      </a:endParaRPr>
                    </a:p>
                  </a:txBody>
                  <a:tcPr marL="9525" marR="9525" marT="9525" marB="0" anchor="b"/>
                </a:tc>
              </a:tr>
            </a:tbl>
          </a:graphicData>
        </a:graphic>
      </p:graphicFrame>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31</a:t>
            </a:fld>
            <a:endParaRPr lang="es-ES"/>
          </a:p>
        </p:txBody>
      </p:sp>
    </p:spTree>
    <p:extLst>
      <p:ext uri="{BB962C8B-B14F-4D97-AF65-F5344CB8AC3E}">
        <p14:creationId xmlns:p14="http://schemas.microsoft.com/office/powerpoint/2010/main" val="346096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0748"/>
            <a:ext cx="7848600" cy="504056"/>
          </a:xfrm>
        </p:spPr>
        <p:txBody>
          <a:bodyPr/>
          <a:lstStyle/>
          <a:p>
            <a:r>
              <a:rPr lang="tr-TR" dirty="0" smtClean="0">
                <a:solidFill>
                  <a:srgbClr val="FF0000"/>
                </a:solidFill>
                <a:effectLst/>
              </a:rPr>
              <a:t>«Mesleksizliğe Son»</a:t>
            </a:r>
            <a:endParaRPr lang="tr-TR" dirty="0">
              <a:solidFill>
                <a:srgbClr val="FF0000"/>
              </a:solidFill>
              <a:effectLst/>
            </a:endParaRPr>
          </a:p>
        </p:txBody>
      </p:sp>
      <p:sp>
        <p:nvSpPr>
          <p:cNvPr id="3" name="İçerik Yer Tutucusu 2"/>
          <p:cNvSpPr>
            <a:spLocks noGrp="1"/>
          </p:cNvSpPr>
          <p:nvPr>
            <p:ph idx="1"/>
          </p:nvPr>
        </p:nvSpPr>
        <p:spPr>
          <a:xfrm>
            <a:off x="218363" y="1774209"/>
            <a:ext cx="8761863" cy="5007591"/>
          </a:xfrm>
        </p:spPr>
        <p:txBody>
          <a:bodyPr/>
          <a:lstStyle/>
          <a:p>
            <a:pPr marL="0" indent="0">
              <a:buNone/>
            </a:pPr>
            <a:r>
              <a:rPr lang="tr-TR" sz="2100" dirty="0" smtClean="0">
                <a:solidFill>
                  <a:schemeClr val="tx1"/>
                </a:solidFill>
              </a:rPr>
              <a:t>İŞKUR, işgücü piyasasının ihtiyaç duyduğu nitelikli işgücünün temini için;</a:t>
            </a:r>
          </a:p>
          <a:p>
            <a:pPr>
              <a:buFontTx/>
              <a:buChar char="-"/>
            </a:pPr>
            <a:r>
              <a:rPr lang="tr-TR" sz="2100" b="1" dirty="0" smtClean="0">
                <a:solidFill>
                  <a:srgbClr val="FF0000"/>
                </a:solidFill>
              </a:rPr>
              <a:t>İşgücü piyasasının temel çatı aktörlerinden (odalar, birlikler, borsalar, meslek kuruluşları),</a:t>
            </a:r>
          </a:p>
          <a:p>
            <a:pPr>
              <a:buFontTx/>
              <a:buChar char="-"/>
            </a:pPr>
            <a:r>
              <a:rPr lang="tr-TR" sz="2100" b="1" dirty="0" smtClean="0">
                <a:solidFill>
                  <a:srgbClr val="FF0000"/>
                </a:solidFill>
              </a:rPr>
              <a:t>İşverenlerden</a:t>
            </a:r>
          </a:p>
          <a:p>
            <a:pPr>
              <a:buFontTx/>
              <a:buChar char="-"/>
            </a:pPr>
            <a:r>
              <a:rPr lang="tr-TR" sz="2100" b="1" dirty="0" smtClean="0">
                <a:solidFill>
                  <a:srgbClr val="FF0000"/>
                </a:solidFill>
              </a:rPr>
              <a:t>İşgücünün gelecek vizyonlarından </a:t>
            </a:r>
            <a:r>
              <a:rPr lang="tr-TR" sz="2100" dirty="0" smtClean="0">
                <a:solidFill>
                  <a:schemeClr val="tx1"/>
                </a:solidFill>
              </a:rPr>
              <a:t>hareketle mesleki eğitim kurslarını planlamakta ve uygulamaktadır.</a:t>
            </a:r>
          </a:p>
          <a:p>
            <a:pPr>
              <a:buFontTx/>
              <a:buChar char="-"/>
            </a:pPr>
            <a:endParaRPr lang="tr-TR" sz="2100" dirty="0" smtClean="0">
              <a:solidFill>
                <a:schemeClr val="tx1"/>
              </a:solidFill>
            </a:endParaRPr>
          </a:p>
          <a:p>
            <a:pPr>
              <a:buFont typeface="Wingdings" pitchFamily="2" charset="2"/>
              <a:buChar char="v"/>
            </a:pPr>
            <a:r>
              <a:rPr lang="tr-TR" sz="2100" dirty="0" smtClean="0">
                <a:solidFill>
                  <a:schemeClr val="tx1"/>
                </a:solidFill>
              </a:rPr>
              <a:t>Düzenlenen kurslar sonrasında işsizlerin meslek sahibi olması sağlanarak istihdam edilme imkanlarını artırıyoruz.</a:t>
            </a:r>
          </a:p>
          <a:p>
            <a:pPr>
              <a:buFont typeface="Wingdings" pitchFamily="2" charset="2"/>
              <a:buChar char="v"/>
            </a:pPr>
            <a:r>
              <a:rPr lang="tr-TR" sz="2100" dirty="0">
                <a:solidFill>
                  <a:schemeClr val="tx1"/>
                </a:solidFill>
              </a:rPr>
              <a:t>15 yaşını tamamlamış tüm işsizler kurslara katılabilir.</a:t>
            </a:r>
          </a:p>
          <a:p>
            <a:pPr>
              <a:buFont typeface="Wingdings" pitchFamily="2" charset="2"/>
              <a:buChar char="v"/>
            </a:pPr>
            <a:r>
              <a:rPr lang="tr-TR" sz="2100" dirty="0">
                <a:solidFill>
                  <a:schemeClr val="tx1"/>
                </a:solidFill>
              </a:rPr>
              <a:t>Kendilerine katıldıkları her gün için 20 TL harçlık veriyoruz ve İKMH ile GSS primlerini ödüyoruz</a:t>
            </a:r>
            <a:r>
              <a:rPr lang="tr-TR" sz="2100" dirty="0" smtClean="0">
                <a:solidFill>
                  <a:schemeClr val="tx1"/>
                </a:solidFill>
              </a:rPr>
              <a:t>.</a:t>
            </a:r>
            <a:endParaRPr lang="tr-TR" sz="2100" dirty="0">
              <a:solidFill>
                <a:schemeClr val="tx1"/>
              </a:solidFill>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32</a:t>
            </a:fld>
            <a:endParaRPr lang="es-ES"/>
          </a:p>
        </p:txBody>
      </p:sp>
      <p:sp>
        <p:nvSpPr>
          <p:cNvPr id="6" name="Metin kutusu 5"/>
          <p:cNvSpPr txBox="1"/>
          <p:nvPr/>
        </p:nvSpPr>
        <p:spPr>
          <a:xfrm>
            <a:off x="4026088" y="611002"/>
            <a:ext cx="4954138" cy="461665"/>
          </a:xfrm>
          <a:prstGeom prst="rect">
            <a:avLst/>
          </a:prstGeom>
          <a:noFill/>
        </p:spPr>
        <p:txBody>
          <a:bodyPr wrap="square" rtlCol="0">
            <a:spAutoFit/>
          </a:bodyPr>
          <a:lstStyle/>
          <a:p>
            <a:pPr algn="r"/>
            <a:r>
              <a:rPr lang="tr-TR" sz="2400" dirty="0" smtClean="0">
                <a:solidFill>
                  <a:srgbClr val="FF0000"/>
                </a:solidFill>
                <a:effectLst>
                  <a:outerShdw blurRad="38100" dist="38100" dir="2700000" algn="tl">
                    <a:srgbClr val="000000">
                      <a:alpha val="43137"/>
                    </a:srgbClr>
                  </a:outerShdw>
                </a:effectLst>
                <a:latin typeface="+mn-lt"/>
              </a:rPr>
              <a:t>MESLEKİ EĞİTİM KURSLARI</a:t>
            </a:r>
            <a:endParaRPr lang="tr-TR"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2804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1290638"/>
            <a:ext cx="7848600" cy="482178"/>
          </a:xfrm>
        </p:spPr>
        <p:txBody>
          <a:bodyPr/>
          <a:lstStyle/>
          <a:p>
            <a:r>
              <a:rPr lang="tr-TR" dirty="0" smtClean="0">
                <a:solidFill>
                  <a:srgbClr val="FF0000"/>
                </a:solidFill>
                <a:effectLst/>
              </a:rPr>
              <a:t>Kurs Talebi Nasıl Değerlendirilir?</a:t>
            </a:r>
            <a:endParaRPr lang="tr-TR" dirty="0">
              <a:solidFill>
                <a:srgbClr val="FF0000"/>
              </a:solidFill>
              <a:effectLst/>
            </a:endParaRPr>
          </a:p>
        </p:txBody>
      </p:sp>
      <p:sp>
        <p:nvSpPr>
          <p:cNvPr id="3" name="İçerik Yer Tutucusu 2"/>
          <p:cNvSpPr>
            <a:spLocks noGrp="1"/>
          </p:cNvSpPr>
          <p:nvPr>
            <p:ph idx="1"/>
          </p:nvPr>
        </p:nvSpPr>
        <p:spPr>
          <a:xfrm>
            <a:off x="136478" y="1916832"/>
            <a:ext cx="8702722" cy="4864968"/>
          </a:xfrm>
        </p:spPr>
        <p:txBody>
          <a:bodyPr/>
          <a:lstStyle/>
          <a:p>
            <a:pPr>
              <a:buFont typeface="Wingdings" pitchFamily="2" charset="2"/>
              <a:buChar char="v"/>
            </a:pPr>
            <a:r>
              <a:rPr lang="tr-TR" sz="2200" dirty="0" smtClean="0">
                <a:solidFill>
                  <a:schemeClr val="tx1"/>
                </a:solidFill>
              </a:rPr>
              <a:t>İşgücü piyasasından veya işverenden alınan işgücü talebinin karşılanması temel amaçtır.</a:t>
            </a:r>
          </a:p>
          <a:p>
            <a:pPr marL="0" indent="0">
              <a:buNone/>
            </a:pPr>
            <a:endParaRPr lang="tr-TR" sz="2200" dirty="0" smtClean="0">
              <a:solidFill>
                <a:schemeClr val="tx1"/>
              </a:solidFill>
            </a:endParaRPr>
          </a:p>
          <a:p>
            <a:pPr>
              <a:buFont typeface="Wingdings" pitchFamily="2" charset="2"/>
              <a:buChar char="v"/>
            </a:pPr>
            <a:r>
              <a:rPr lang="tr-TR" sz="2200" dirty="0" smtClean="0">
                <a:solidFill>
                  <a:schemeClr val="tx1"/>
                </a:solidFill>
              </a:rPr>
              <a:t>Bu amacın gerçekleşmesi için öncelikle o meslekte daha önce eğitim almış ve Kuruma kayıtlı olan halen aktif bir şekilde iş arayan kişiler işverene yönlendirilmektedir.</a:t>
            </a:r>
          </a:p>
          <a:p>
            <a:pPr marL="0" indent="0">
              <a:buNone/>
            </a:pPr>
            <a:endParaRPr lang="tr-TR" sz="2200" dirty="0" smtClean="0">
              <a:solidFill>
                <a:schemeClr val="tx1"/>
              </a:solidFill>
            </a:endParaRPr>
          </a:p>
          <a:p>
            <a:pPr>
              <a:buFont typeface="Wingdings" pitchFamily="2" charset="2"/>
              <a:buChar char="v"/>
            </a:pPr>
            <a:r>
              <a:rPr lang="tr-TR" sz="2200" dirty="0" smtClean="0">
                <a:solidFill>
                  <a:schemeClr val="tx1"/>
                </a:solidFill>
              </a:rPr>
              <a:t>İşveren </a:t>
            </a:r>
            <a:r>
              <a:rPr lang="tr-TR" sz="2200" dirty="0">
                <a:solidFill>
                  <a:schemeClr val="tx1"/>
                </a:solidFill>
              </a:rPr>
              <a:t>gönderilen kişileri </a:t>
            </a:r>
            <a:r>
              <a:rPr lang="tr-TR" sz="2200" dirty="0" smtClean="0">
                <a:solidFill>
                  <a:schemeClr val="tx1"/>
                </a:solidFill>
              </a:rPr>
              <a:t>beğenmeme hakkına sahiptir.</a:t>
            </a:r>
            <a:endParaRPr lang="tr-TR" sz="2200" dirty="0">
              <a:solidFill>
                <a:schemeClr val="tx1"/>
              </a:solidFill>
            </a:endParaRPr>
          </a:p>
          <a:p>
            <a:pPr marL="0" indent="0">
              <a:buNone/>
            </a:pPr>
            <a:r>
              <a:rPr lang="tr-TR" sz="2200" dirty="0" smtClean="0">
                <a:solidFill>
                  <a:schemeClr val="tx1"/>
                </a:solidFill>
              </a:rPr>
              <a:t>Yapılan görüşmelerden sonra eksik kalan işgücü talebi için kurs düzenlenmesi gerekmektedir.</a:t>
            </a:r>
          </a:p>
          <a:p>
            <a:pPr marL="0" indent="0">
              <a:buNone/>
            </a:pPr>
            <a:endParaRPr lang="tr-TR" sz="2200" dirty="0" smtClean="0">
              <a:solidFill>
                <a:schemeClr val="tx1"/>
              </a:solidFill>
            </a:endParaRPr>
          </a:p>
          <a:p>
            <a:pPr>
              <a:buFont typeface="Wingdings" pitchFamily="2" charset="2"/>
              <a:buChar char="v"/>
            </a:pPr>
            <a:r>
              <a:rPr lang="tr-TR" sz="2200" dirty="0" smtClean="0">
                <a:solidFill>
                  <a:schemeClr val="tx1"/>
                </a:solidFill>
              </a:rPr>
              <a:t>Kurslar işbirliği ve hizmet alım yöntemleri ile düzenlenmektedir.</a:t>
            </a: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33</a:t>
            </a:fld>
            <a:endParaRPr lang="es-ES"/>
          </a:p>
        </p:txBody>
      </p:sp>
      <p:sp>
        <p:nvSpPr>
          <p:cNvPr id="5" name="Metin kutusu 4"/>
          <p:cNvSpPr txBox="1"/>
          <p:nvPr/>
        </p:nvSpPr>
        <p:spPr>
          <a:xfrm>
            <a:off x="3930555" y="733832"/>
            <a:ext cx="4954138" cy="461665"/>
          </a:xfrm>
          <a:prstGeom prst="rect">
            <a:avLst/>
          </a:prstGeom>
          <a:noFill/>
        </p:spPr>
        <p:txBody>
          <a:bodyPr wrap="square" rtlCol="0">
            <a:spAutoFit/>
          </a:bodyPr>
          <a:lstStyle/>
          <a:p>
            <a:pPr algn="r"/>
            <a:r>
              <a:rPr lang="tr-TR" sz="2400" dirty="0" smtClean="0">
                <a:solidFill>
                  <a:srgbClr val="FF0000"/>
                </a:solidFill>
                <a:effectLst>
                  <a:outerShdw blurRad="38100" dist="38100" dir="2700000" algn="tl">
                    <a:srgbClr val="000000">
                      <a:alpha val="43137"/>
                    </a:srgbClr>
                  </a:outerShdw>
                </a:effectLst>
                <a:latin typeface="+mn-lt"/>
              </a:rPr>
              <a:t>MESLEKİ EĞİTİM KURSLARI</a:t>
            </a:r>
            <a:endParaRPr lang="tr-TR"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346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716" y="1480758"/>
            <a:ext cx="8634484" cy="5138406"/>
          </a:xfrm>
        </p:spPr>
        <p:txBody>
          <a:bodyPr/>
          <a:lstStyle/>
          <a:p>
            <a:pPr marL="0" indent="0" algn="ctr">
              <a:buNone/>
            </a:pPr>
            <a:r>
              <a:rPr lang="tr-TR" b="1" dirty="0" smtClean="0">
                <a:solidFill>
                  <a:srgbClr val="FF0000"/>
                </a:solidFill>
              </a:rPr>
              <a:t>«Hem yetiştirin hem de çalıştırın»</a:t>
            </a:r>
          </a:p>
          <a:p>
            <a:pPr marL="0" indent="0">
              <a:buNone/>
            </a:pPr>
            <a:r>
              <a:rPr lang="tr-TR" b="1" dirty="0" smtClean="0">
                <a:solidFill>
                  <a:srgbClr val="FF0000"/>
                </a:solidFill>
              </a:rPr>
              <a:t>İşçi talebi olan işveren ile birlikte ilana tabi olmadan düzenlenen kursta; </a:t>
            </a:r>
          </a:p>
          <a:p>
            <a:r>
              <a:rPr lang="tr-TR" dirty="0" smtClean="0">
                <a:solidFill>
                  <a:schemeClr val="tx1"/>
                </a:solidFill>
              </a:rPr>
              <a:t>işverenimiz istihdam edeceği kişiyi veya kişileri </a:t>
            </a:r>
            <a:r>
              <a:rPr lang="tr-TR" dirty="0">
                <a:solidFill>
                  <a:schemeClr val="tx1"/>
                </a:solidFill>
              </a:rPr>
              <a:t>eğitimin pratik </a:t>
            </a:r>
            <a:r>
              <a:rPr lang="tr-TR" dirty="0" smtClean="0">
                <a:solidFill>
                  <a:schemeClr val="tx1"/>
                </a:solidFill>
              </a:rPr>
              <a:t>kısmında tanıma imkanı bulmakta</a:t>
            </a:r>
            <a:r>
              <a:rPr lang="tr-TR" dirty="0">
                <a:solidFill>
                  <a:schemeClr val="tx1"/>
                </a:solidFill>
              </a:rPr>
              <a:t>,</a:t>
            </a:r>
            <a:r>
              <a:rPr lang="tr-TR" dirty="0" smtClean="0">
                <a:solidFill>
                  <a:schemeClr val="tx1"/>
                </a:solidFill>
              </a:rPr>
              <a:t> </a:t>
            </a:r>
          </a:p>
          <a:p>
            <a:r>
              <a:rPr lang="tr-TR" b="1" dirty="0" smtClean="0">
                <a:solidFill>
                  <a:schemeClr val="tx1"/>
                </a:solidFill>
              </a:rPr>
              <a:t>eğitim işyerinde düzenlendiği için kursiyerlerin ileride çalışacakları işyerini ve makinaları tanıması mümkün olmakta,</a:t>
            </a:r>
          </a:p>
          <a:p>
            <a:r>
              <a:rPr lang="tr-TR" dirty="0" smtClean="0">
                <a:solidFill>
                  <a:schemeClr val="tx1"/>
                </a:solidFill>
              </a:rPr>
              <a:t>Eğitim sırasında güncel teknoloji kullanıldığı için eğitim sonrasında kursiyerlerin uyum sorunu olmuyor,</a:t>
            </a:r>
          </a:p>
          <a:p>
            <a:r>
              <a:rPr lang="tr-TR" b="1" dirty="0">
                <a:solidFill>
                  <a:schemeClr val="tx1"/>
                </a:solidFill>
              </a:rPr>
              <a:t>Eğitim sırasında kursiyerlere İŞKUR tarafından günlük 20 TL kursiyer zaruri gideri ile kişilerin iş kazası ve meslek hastalığı ve gerekmesi halinde genel sağlık sigortası primleri ödeniyor,</a:t>
            </a:r>
          </a:p>
          <a:p>
            <a:r>
              <a:rPr lang="tr-TR" dirty="0">
                <a:solidFill>
                  <a:schemeClr val="tx1"/>
                </a:solidFill>
              </a:rPr>
              <a:t>Eğiticiyi kendi bünyesinde bulamayan işverene bulacağı eğitici için eğitici ücretini İŞKUR ödüyor </a:t>
            </a:r>
            <a:r>
              <a:rPr lang="tr-TR" i="1" dirty="0">
                <a:solidFill>
                  <a:schemeClr val="tx1"/>
                </a:solidFill>
              </a:rPr>
              <a:t>(MEB ek ders ücretinin iki katı- eğitici unvanına göre her bir ders saati için 22-46 TL arası</a:t>
            </a:r>
            <a:r>
              <a:rPr lang="tr-TR" i="1" dirty="0" smtClean="0">
                <a:solidFill>
                  <a:schemeClr val="tx1"/>
                </a:solidFill>
              </a:rPr>
              <a:t>)</a:t>
            </a:r>
            <a:endParaRPr lang="tr-TR" dirty="0">
              <a:solidFill>
                <a:schemeClr val="tx1"/>
              </a:solidFill>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34</a:t>
            </a:fld>
            <a:endParaRPr lang="es-ES"/>
          </a:p>
        </p:txBody>
      </p:sp>
      <p:sp>
        <p:nvSpPr>
          <p:cNvPr id="5" name="Metin kutusu 4"/>
          <p:cNvSpPr txBox="1"/>
          <p:nvPr/>
        </p:nvSpPr>
        <p:spPr>
          <a:xfrm>
            <a:off x="3674534" y="649761"/>
            <a:ext cx="5384800" cy="461665"/>
          </a:xfrm>
          <a:prstGeom prst="rect">
            <a:avLst/>
          </a:prstGeom>
          <a:noFill/>
        </p:spPr>
        <p:txBody>
          <a:bodyPr wrap="square" rtlCol="0">
            <a:spAutoFit/>
          </a:bodyPr>
          <a:lstStyle/>
          <a:p>
            <a:pPr marL="0" indent="0" algn="r">
              <a:buNone/>
            </a:pPr>
            <a:r>
              <a:rPr lang="tr-TR" sz="2400" dirty="0">
                <a:solidFill>
                  <a:srgbClr val="FF0000"/>
                </a:solidFill>
                <a:effectLst>
                  <a:outerShdw blurRad="38100" dist="38100" dir="2700000" algn="tl">
                    <a:srgbClr val="000000">
                      <a:alpha val="43137"/>
                    </a:srgbClr>
                  </a:outerShdw>
                </a:effectLst>
                <a:latin typeface="Cambria" panose="02040503050406030204" pitchFamily="18" charset="0"/>
              </a:rPr>
              <a:t>İşbirliği Yöntemi ile Mesleki Eğitim</a:t>
            </a:r>
          </a:p>
        </p:txBody>
      </p:sp>
    </p:spTree>
    <p:extLst>
      <p:ext uri="{BB962C8B-B14F-4D97-AF65-F5344CB8AC3E}">
        <p14:creationId xmlns:p14="http://schemas.microsoft.com/office/powerpoint/2010/main" val="2052168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2" y="1700808"/>
            <a:ext cx="8074555" cy="4412125"/>
          </a:xfrm>
        </p:spPr>
        <p:txBody>
          <a:bodyPr/>
          <a:lstStyle/>
          <a:p>
            <a:pPr algn="just"/>
            <a:r>
              <a:rPr lang="tr-TR" sz="2400" dirty="0" smtClean="0">
                <a:solidFill>
                  <a:schemeClr val="tx1"/>
                </a:solidFill>
              </a:rPr>
              <a:t>Eğitim </a:t>
            </a:r>
            <a:r>
              <a:rPr lang="tr-TR" sz="2400" dirty="0">
                <a:solidFill>
                  <a:schemeClr val="tx1"/>
                </a:solidFill>
              </a:rPr>
              <a:t>sırasında işverene herhangi bir maliyet oluşmadığı için ileride istihdam edeceği işçilerinin eğitim maliyeti İŞKUR aracılığı ile karşılanmış </a:t>
            </a:r>
            <a:r>
              <a:rPr lang="tr-TR" sz="2400" dirty="0" smtClean="0">
                <a:solidFill>
                  <a:schemeClr val="tx1"/>
                </a:solidFill>
              </a:rPr>
              <a:t>oluyor</a:t>
            </a:r>
            <a:r>
              <a:rPr lang="tr-TR" sz="2400" dirty="0">
                <a:solidFill>
                  <a:schemeClr val="tx1"/>
                </a:solidFill>
              </a:rPr>
              <a:t>.</a:t>
            </a:r>
            <a:endParaRPr lang="tr-TR" sz="2400" dirty="0" smtClean="0">
              <a:solidFill>
                <a:schemeClr val="tx1"/>
              </a:solidFill>
            </a:endParaRPr>
          </a:p>
          <a:p>
            <a:pPr algn="just"/>
            <a:r>
              <a:rPr lang="tr-TR" sz="2400" dirty="0" smtClean="0">
                <a:solidFill>
                  <a:schemeClr val="tx1"/>
                </a:solidFill>
              </a:rPr>
              <a:t>İşveren tarafından istihdam edilen kişilere eğitim vermek isterse, eğitici ücreti, temrin gideri ve diğer maliyetler hariç sadece ücret maliyeti kişi başı 1.411 TL’dir. Aynı zamanda bu kişilerden uygun olmayanları istihdamdan ayırmak isterse de başka hukuki sonuçlar ortaya çıkabilir.</a:t>
            </a:r>
          </a:p>
          <a:p>
            <a:pPr algn="just"/>
            <a:r>
              <a:rPr lang="tr-TR" sz="2400" dirty="0">
                <a:solidFill>
                  <a:schemeClr val="tx1"/>
                </a:solidFill>
              </a:rPr>
              <a:t>Asgari düzeyde 10 kursiyer ile eğitimlerin başlaması mümkündür</a:t>
            </a:r>
            <a:r>
              <a:rPr lang="tr-TR" sz="2400" dirty="0" smtClean="0">
                <a:solidFill>
                  <a:schemeClr val="tx1"/>
                </a:solidFill>
              </a:rPr>
              <a:t>.</a:t>
            </a:r>
          </a:p>
          <a:p>
            <a:pPr marL="0" indent="0" algn="just">
              <a:buNone/>
            </a:pPr>
            <a:r>
              <a:rPr lang="tr-TR" sz="2400" i="1" dirty="0" smtClean="0">
                <a:solidFill>
                  <a:srgbClr val="FF0000"/>
                </a:solidFill>
                <a:effectLst>
                  <a:outerShdw blurRad="38100" dist="38100" dir="2700000" algn="tl">
                    <a:srgbClr val="000000">
                      <a:alpha val="43137"/>
                    </a:srgbClr>
                  </a:outerShdw>
                </a:effectLst>
              </a:rPr>
              <a:t>Bütün eğitim maliyetleri İŞKUR’dan!</a:t>
            </a: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35</a:t>
            </a:fld>
            <a:endParaRPr lang="es-ES"/>
          </a:p>
        </p:txBody>
      </p:sp>
      <p:sp>
        <p:nvSpPr>
          <p:cNvPr id="7" name="Metin kutusu 6"/>
          <p:cNvSpPr txBox="1"/>
          <p:nvPr/>
        </p:nvSpPr>
        <p:spPr>
          <a:xfrm>
            <a:off x="3674534" y="649761"/>
            <a:ext cx="5384800" cy="461665"/>
          </a:xfrm>
          <a:prstGeom prst="rect">
            <a:avLst/>
          </a:prstGeom>
          <a:noFill/>
        </p:spPr>
        <p:txBody>
          <a:bodyPr wrap="square" rtlCol="0">
            <a:spAutoFit/>
          </a:bodyPr>
          <a:lstStyle/>
          <a:p>
            <a:pPr marL="0" indent="0" algn="r">
              <a:buNone/>
            </a:pPr>
            <a:r>
              <a:rPr lang="tr-TR" sz="2400" dirty="0">
                <a:solidFill>
                  <a:srgbClr val="FF0000"/>
                </a:solidFill>
                <a:effectLst>
                  <a:outerShdw blurRad="38100" dist="38100" dir="2700000" algn="tl">
                    <a:srgbClr val="000000">
                      <a:alpha val="43137"/>
                    </a:srgbClr>
                  </a:outerShdw>
                </a:effectLst>
                <a:latin typeface="Cambria" panose="02040503050406030204" pitchFamily="18" charset="0"/>
              </a:rPr>
              <a:t>İşbirliği Yöntemi ile Mesleki Eğitim</a:t>
            </a:r>
          </a:p>
        </p:txBody>
      </p:sp>
    </p:spTree>
    <p:extLst>
      <p:ext uri="{BB962C8B-B14F-4D97-AF65-F5344CB8AC3E}">
        <p14:creationId xmlns:p14="http://schemas.microsoft.com/office/powerpoint/2010/main" val="927997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97" y="1903951"/>
            <a:ext cx="8424936" cy="3963450"/>
          </a:xfrm>
        </p:spPr>
        <p:txBody>
          <a:bodyPr/>
          <a:lstStyle/>
          <a:p>
            <a:r>
              <a:rPr lang="tr-TR" sz="2400" dirty="0" smtClean="0">
                <a:solidFill>
                  <a:schemeClr val="tx1"/>
                </a:solidFill>
              </a:rPr>
              <a:t>Bu yöntemin uygulanması için işverenin eğitimin gerçekleşeceği asgari şartları taşıyan bir eğitim mekanına sahip olması yeterlidir. Bunun mümkün olmaması halinde ise MEB’e bağlı birimlerle işbirliği yapılabilir.</a:t>
            </a:r>
          </a:p>
          <a:p>
            <a:r>
              <a:rPr lang="tr-TR" sz="2400" dirty="0" smtClean="0">
                <a:solidFill>
                  <a:schemeClr val="tx1"/>
                </a:solidFill>
              </a:rPr>
              <a:t>Bu yöntem kullanıldığında eğitimin pratik kısmında kursiyerlerin fiili olarak «üretimde» bulunarak öğrenmeleri gerektiği için aslında «işçi gibi» üretime katkı sağlanmaktadır.</a:t>
            </a:r>
          </a:p>
          <a:p>
            <a:r>
              <a:rPr lang="tr-TR" sz="2400" dirty="0" smtClean="0">
                <a:solidFill>
                  <a:schemeClr val="tx1"/>
                </a:solidFill>
              </a:rPr>
              <a:t>İşveren kurs sonunda kursiyerlerin en az % 50’sini kurs süresi kadar istihdam etmek zorundadır. (en az 120 gün)</a:t>
            </a: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36</a:t>
            </a:fld>
            <a:endParaRPr lang="es-ES"/>
          </a:p>
        </p:txBody>
      </p:sp>
      <p:sp>
        <p:nvSpPr>
          <p:cNvPr id="6" name="Metin kutusu 5"/>
          <p:cNvSpPr txBox="1"/>
          <p:nvPr/>
        </p:nvSpPr>
        <p:spPr>
          <a:xfrm>
            <a:off x="3674534" y="649761"/>
            <a:ext cx="5384800" cy="461665"/>
          </a:xfrm>
          <a:prstGeom prst="rect">
            <a:avLst/>
          </a:prstGeom>
          <a:noFill/>
        </p:spPr>
        <p:txBody>
          <a:bodyPr wrap="square" rtlCol="0">
            <a:spAutoFit/>
          </a:bodyPr>
          <a:lstStyle/>
          <a:p>
            <a:pPr marL="0" indent="0" algn="r">
              <a:buNone/>
            </a:pPr>
            <a:r>
              <a:rPr lang="tr-TR" sz="2400" dirty="0">
                <a:solidFill>
                  <a:srgbClr val="FF0000"/>
                </a:solidFill>
                <a:effectLst>
                  <a:outerShdw blurRad="38100" dist="38100" dir="2700000" algn="tl">
                    <a:srgbClr val="000000">
                      <a:alpha val="43137"/>
                    </a:srgbClr>
                  </a:outerShdw>
                </a:effectLst>
                <a:latin typeface="Cambria" panose="02040503050406030204" pitchFamily="18" charset="0"/>
              </a:rPr>
              <a:t>İşbirliği Yöntemi ile Mesleki Eğitim</a:t>
            </a:r>
          </a:p>
        </p:txBody>
      </p:sp>
    </p:spTree>
    <p:extLst>
      <p:ext uri="{BB962C8B-B14F-4D97-AF65-F5344CB8AC3E}">
        <p14:creationId xmlns:p14="http://schemas.microsoft.com/office/powerpoint/2010/main" val="2774491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15657" y="871045"/>
            <a:ext cx="5428343" cy="410170"/>
          </a:xfrm>
        </p:spPr>
        <p:txBody>
          <a:bodyPr/>
          <a:lstStyle/>
          <a:p>
            <a:r>
              <a:rPr lang="tr-TR" sz="2000" dirty="0" smtClean="0">
                <a:solidFill>
                  <a:srgbClr val="FF0000"/>
                </a:solidFill>
                <a:effectLst>
                  <a:outerShdw blurRad="38100" dist="38100" dir="2700000" algn="tl">
                    <a:srgbClr val="000000">
                      <a:alpha val="43137"/>
                    </a:srgbClr>
                  </a:outerShdw>
                </a:effectLst>
              </a:rPr>
              <a:t>ÇALIŞANLARA YÖNELİK MESLEKİ EĞİTİM</a:t>
            </a:r>
            <a:endParaRPr lang="tr-TR" sz="2000" dirty="0">
              <a:solidFill>
                <a:srgbClr val="FF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01583" y="1598644"/>
            <a:ext cx="8302150" cy="4608512"/>
          </a:xfrm>
        </p:spPr>
        <p:txBody>
          <a:bodyPr/>
          <a:lstStyle/>
          <a:p>
            <a:pPr marL="0" lvl="1" indent="0" algn="ctr" defTabSz="457200">
              <a:spcBef>
                <a:spcPts val="600"/>
              </a:spcBef>
              <a:buClr>
                <a:srgbClr val="0099FF"/>
              </a:buClr>
              <a:buSzPct val="100000"/>
              <a:buNone/>
            </a:pPr>
            <a:r>
              <a:rPr lang="tr-TR" sz="2400" b="1" dirty="0" smtClean="0">
                <a:solidFill>
                  <a:srgbClr val="FF0000"/>
                </a:solidFill>
                <a:ea typeface="ＭＳ Ｐゴシック" pitchFamily="34" charset="-128"/>
              </a:rPr>
              <a:t>«Mesleki Sertifikasız çalışan kalmasın!»</a:t>
            </a:r>
          </a:p>
          <a:p>
            <a:pPr marL="0" lvl="1" indent="0" algn="ctr" defTabSz="457200">
              <a:spcBef>
                <a:spcPts val="600"/>
              </a:spcBef>
              <a:buClr>
                <a:srgbClr val="0099FF"/>
              </a:buClr>
              <a:buSzPct val="100000"/>
              <a:buNone/>
            </a:pPr>
            <a:endParaRPr lang="tr-TR" sz="2400" b="1" dirty="0" smtClean="0">
              <a:solidFill>
                <a:srgbClr val="FF0000"/>
              </a:solidFill>
              <a:ea typeface="ＭＳ Ｐゴシック" pitchFamily="34" charset="-128"/>
            </a:endParaRPr>
          </a:p>
          <a:p>
            <a:pPr marL="342900" lvl="1" indent="-469900" algn="just" defTabSz="457200">
              <a:spcBef>
                <a:spcPts val="600"/>
              </a:spcBef>
              <a:buClr>
                <a:srgbClr val="0099FF"/>
              </a:buClr>
              <a:buSzPct val="100000"/>
              <a:buBlip>
                <a:blip r:embed="rId2"/>
              </a:buBlip>
            </a:pPr>
            <a:r>
              <a:rPr lang="tr-TR" sz="2400" dirty="0" smtClean="0">
                <a:solidFill>
                  <a:srgbClr val="000000"/>
                </a:solidFill>
                <a:ea typeface="ＭＳ Ｐゴシック" pitchFamily="34" charset="-128"/>
              </a:rPr>
              <a:t>İşverenlerimizin mevcut çalışanlarına </a:t>
            </a:r>
            <a:r>
              <a:rPr lang="tr-TR" sz="2400" dirty="0">
                <a:solidFill>
                  <a:srgbClr val="000000"/>
                </a:solidFill>
                <a:ea typeface="ＭＳ Ｐゴシック" pitchFamily="34" charset="-128"/>
              </a:rPr>
              <a:t>yönelik olarak </a:t>
            </a:r>
            <a:r>
              <a:rPr lang="tr-TR" sz="2400" dirty="0" smtClean="0">
                <a:solidFill>
                  <a:srgbClr val="000000"/>
                </a:solidFill>
                <a:ea typeface="ＭＳ Ｐゴシック" pitchFamily="34" charset="-128"/>
              </a:rPr>
              <a:t>işbirliği </a:t>
            </a:r>
            <a:r>
              <a:rPr lang="tr-TR" sz="2400" dirty="0">
                <a:solidFill>
                  <a:srgbClr val="000000"/>
                </a:solidFill>
                <a:ea typeface="ＭＳ Ｐゴシック" pitchFamily="34" charset="-128"/>
              </a:rPr>
              <a:t>yoluyla kurs düzenlenebilir. Bu kapsamda düzenlenen eğitimlerde, kurs için gerekli olan eğitici </a:t>
            </a:r>
            <a:r>
              <a:rPr lang="tr-TR" sz="2400" dirty="0" smtClean="0">
                <a:solidFill>
                  <a:srgbClr val="000000"/>
                </a:solidFill>
                <a:ea typeface="ＭＳ Ｐゴシック" pitchFamily="34" charset="-128"/>
              </a:rPr>
              <a:t>işveren tarafından karşılanamazsa işverene eğitici ödenebilir</a:t>
            </a:r>
            <a:r>
              <a:rPr lang="tr-TR" sz="2400" dirty="0">
                <a:solidFill>
                  <a:srgbClr val="000000"/>
                </a:solidFill>
                <a:ea typeface="ＭＳ Ｐゴシック" pitchFamily="34" charset="-128"/>
              </a:rPr>
              <a:t>. </a:t>
            </a:r>
            <a:endParaRPr lang="tr-TR" sz="2400" dirty="0" smtClean="0">
              <a:solidFill>
                <a:srgbClr val="000000"/>
              </a:solidFill>
              <a:ea typeface="ＭＳ Ｐゴシック" pitchFamily="34" charset="-128"/>
            </a:endParaRPr>
          </a:p>
          <a:p>
            <a:pPr marL="0" lvl="1" indent="0" algn="just" defTabSz="457200">
              <a:spcBef>
                <a:spcPts val="600"/>
              </a:spcBef>
              <a:buClr>
                <a:srgbClr val="0099FF"/>
              </a:buClr>
              <a:buSzPct val="100000"/>
              <a:buNone/>
            </a:pPr>
            <a:endParaRPr lang="tr-TR" sz="2400" dirty="0" smtClean="0">
              <a:solidFill>
                <a:srgbClr val="000000"/>
              </a:solidFill>
              <a:ea typeface="ＭＳ Ｐゴシック" pitchFamily="34" charset="-128"/>
            </a:endParaRPr>
          </a:p>
          <a:p>
            <a:pPr marL="342900" lvl="1" indent="-469900" algn="just" defTabSz="457200">
              <a:spcBef>
                <a:spcPts val="600"/>
              </a:spcBef>
              <a:buClr>
                <a:srgbClr val="0099FF"/>
              </a:buClr>
              <a:buSzPct val="100000"/>
              <a:buBlip>
                <a:blip r:embed="rId2"/>
              </a:buBlip>
            </a:pPr>
            <a:r>
              <a:rPr lang="tr-TR" sz="2400" dirty="0" smtClean="0">
                <a:solidFill>
                  <a:srgbClr val="000000"/>
                </a:solidFill>
                <a:ea typeface="ＭＳ Ｐゴシック" pitchFamily="34" charset="-128"/>
              </a:rPr>
              <a:t>Ayrıca</a:t>
            </a:r>
            <a:r>
              <a:rPr lang="tr-TR" sz="2400" dirty="0">
                <a:solidFill>
                  <a:srgbClr val="000000"/>
                </a:solidFill>
                <a:ea typeface="ＭＳ Ｐゴシック" pitchFamily="34" charset="-128"/>
              </a:rPr>
              <a:t>, </a:t>
            </a:r>
            <a:r>
              <a:rPr lang="tr-TR" sz="2400" dirty="0" smtClean="0">
                <a:solidFill>
                  <a:srgbClr val="000000"/>
                </a:solidFill>
                <a:ea typeface="ＭＳ Ｐゴシック" pitchFamily="34" charset="-128"/>
              </a:rPr>
              <a:t>tehlikeli </a:t>
            </a:r>
            <a:r>
              <a:rPr lang="tr-TR" sz="2400" dirty="0">
                <a:solidFill>
                  <a:srgbClr val="000000"/>
                </a:solidFill>
                <a:ea typeface="ＭＳ Ｐゴシック" pitchFamily="34" charset="-128"/>
              </a:rPr>
              <a:t>ve çok tehlikeli işlerde çalıştırılan işçilere yönelik olarak da kurs </a:t>
            </a:r>
            <a:r>
              <a:rPr lang="tr-TR" sz="2400" dirty="0" smtClean="0">
                <a:solidFill>
                  <a:srgbClr val="000000"/>
                </a:solidFill>
                <a:ea typeface="ＭＳ Ｐゴシック" pitchFamily="34" charset="-128"/>
              </a:rPr>
              <a:t>düzenlenerek gerekli sertifikanın alınması mümkündür.  </a:t>
            </a:r>
            <a:endParaRPr lang="tr-TR" sz="2400" dirty="0">
              <a:solidFill>
                <a:srgbClr val="000000"/>
              </a:solidFill>
              <a:ea typeface="ＭＳ Ｐゴシック" pitchFamily="34" charset="-128"/>
            </a:endParaRPr>
          </a:p>
        </p:txBody>
      </p:sp>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37</a:t>
            </a:fld>
            <a:endParaRPr lang="es-ES"/>
          </a:p>
        </p:txBody>
      </p:sp>
    </p:spTree>
    <p:extLst>
      <p:ext uri="{BB962C8B-B14F-4D97-AF65-F5344CB8AC3E}">
        <p14:creationId xmlns:p14="http://schemas.microsoft.com/office/powerpoint/2010/main" val="1204609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38</a:t>
            </a:fld>
            <a:endParaRPr lang="es-ES"/>
          </a:p>
        </p:txBody>
      </p:sp>
      <p:sp>
        <p:nvSpPr>
          <p:cNvPr id="7" name="Metin kutusu 6"/>
          <p:cNvSpPr txBox="1"/>
          <p:nvPr/>
        </p:nvSpPr>
        <p:spPr>
          <a:xfrm>
            <a:off x="332508" y="1564243"/>
            <a:ext cx="8506692" cy="4524315"/>
          </a:xfrm>
          <a:prstGeom prst="rect">
            <a:avLst/>
          </a:prstGeom>
          <a:noFill/>
        </p:spPr>
        <p:txBody>
          <a:bodyPr wrap="square" rtlCol="0">
            <a:spAutoFit/>
          </a:bodyPr>
          <a:lstStyle/>
          <a:p>
            <a:pPr algn="ctr"/>
            <a:r>
              <a:rPr lang="tr-TR" sz="2400" dirty="0" smtClean="0">
                <a:solidFill>
                  <a:srgbClr val="FF0000"/>
                </a:solidFill>
                <a:latin typeface="+mn-lt"/>
              </a:rPr>
              <a:t>İşe alacağınız kişiyi kendiniz yetiştirin ücreti İŞKUR’dan</a:t>
            </a:r>
          </a:p>
          <a:p>
            <a:endParaRPr lang="tr-TR" sz="2400" b="0" dirty="0" smtClean="0">
              <a:solidFill>
                <a:schemeClr val="tx1"/>
              </a:solidFill>
              <a:latin typeface="+mn-lt"/>
            </a:endParaRPr>
          </a:p>
          <a:p>
            <a:pPr marL="342900" indent="-342900">
              <a:buFont typeface="Arial" panose="020B0604020202020204" pitchFamily="34" charset="0"/>
              <a:buChar char="•"/>
            </a:pPr>
            <a:r>
              <a:rPr lang="tr-TR" sz="2400" b="0" dirty="0" smtClean="0">
                <a:solidFill>
                  <a:schemeClr val="tx1"/>
                </a:solidFill>
                <a:latin typeface="+mn-lt"/>
              </a:rPr>
              <a:t>En az iki sigortalı çalışanınız var ise programdan yararlanabilirsiniz.</a:t>
            </a:r>
          </a:p>
          <a:p>
            <a:pPr marL="342900" indent="-342900">
              <a:buFont typeface="Arial" panose="020B0604020202020204" pitchFamily="34" charset="0"/>
              <a:buChar char="•"/>
            </a:pPr>
            <a:r>
              <a:rPr lang="tr-TR" sz="2400" b="0" dirty="0" smtClean="0">
                <a:solidFill>
                  <a:schemeClr val="tx1"/>
                </a:solidFill>
                <a:latin typeface="+mn-lt"/>
              </a:rPr>
              <a:t>2-10 çalışanı olan 1, 11 + çalışanı olan % 10 katılımcı veriyoruz.</a:t>
            </a:r>
          </a:p>
          <a:p>
            <a:pPr marL="342900" indent="-342900">
              <a:buFont typeface="Arial" panose="020B0604020202020204" pitchFamily="34" charset="0"/>
              <a:buChar char="•"/>
            </a:pPr>
            <a:r>
              <a:rPr lang="tr-TR" sz="2400" b="0" dirty="0" smtClean="0">
                <a:solidFill>
                  <a:schemeClr val="tx1"/>
                </a:solidFill>
                <a:latin typeface="+mn-lt"/>
              </a:rPr>
              <a:t>İşbaşı eğitim programı sırasında işverene bir maliyeti olmayan katılımcı maksimum 160 fiili gün işyerinde bir fiili çalışarak iş deneyimini artırır.</a:t>
            </a:r>
          </a:p>
          <a:p>
            <a:pPr marL="342900" indent="-342900">
              <a:buFont typeface="Arial" panose="020B0604020202020204" pitchFamily="34" charset="0"/>
              <a:buChar char="•"/>
            </a:pPr>
            <a:r>
              <a:rPr lang="tr-TR" sz="2400" b="0" dirty="0">
                <a:solidFill>
                  <a:schemeClr val="tx1"/>
                </a:solidFill>
                <a:latin typeface="+mn-lt"/>
              </a:rPr>
              <a:t>İŞKUR olarak k</a:t>
            </a:r>
            <a:r>
              <a:rPr lang="tr-TR" sz="2400" b="0" dirty="0" smtClean="0">
                <a:solidFill>
                  <a:schemeClr val="tx1"/>
                </a:solidFill>
                <a:latin typeface="+mn-lt"/>
              </a:rPr>
              <a:t>atılımcıya günlük 25 TL cep harçlığı veriyoruz ve iş kazası ve meslek hastalığı sigorta primi ile genel sağlık sigortası prim giderlerini ödüyoruz.</a:t>
            </a:r>
          </a:p>
        </p:txBody>
      </p:sp>
      <p:sp>
        <p:nvSpPr>
          <p:cNvPr id="5" name="Metin kutusu 4"/>
          <p:cNvSpPr txBox="1"/>
          <p:nvPr/>
        </p:nvSpPr>
        <p:spPr>
          <a:xfrm>
            <a:off x="3930555" y="733832"/>
            <a:ext cx="4954138" cy="461665"/>
          </a:xfrm>
          <a:prstGeom prst="rect">
            <a:avLst/>
          </a:prstGeom>
          <a:noFill/>
        </p:spPr>
        <p:txBody>
          <a:bodyPr wrap="square" rtlCol="0">
            <a:spAutoFit/>
          </a:bodyPr>
          <a:lstStyle/>
          <a:p>
            <a:pPr algn="r"/>
            <a:r>
              <a:rPr lang="tr-TR" sz="2400" dirty="0" smtClean="0">
                <a:solidFill>
                  <a:srgbClr val="FF0000"/>
                </a:solidFill>
                <a:effectLst>
                  <a:outerShdw blurRad="38100" dist="38100" dir="2700000" algn="tl">
                    <a:srgbClr val="000000">
                      <a:alpha val="43137"/>
                    </a:srgbClr>
                  </a:outerShdw>
                </a:effectLst>
                <a:latin typeface="+mn-lt"/>
              </a:rPr>
              <a:t>İŞBAŞI EĞİTİM PROGRAMI</a:t>
            </a:r>
            <a:endParaRPr lang="tr-TR"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83408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39</a:t>
            </a:fld>
            <a:endParaRPr lang="es-ES"/>
          </a:p>
        </p:txBody>
      </p:sp>
      <p:sp>
        <p:nvSpPr>
          <p:cNvPr id="7" name="Metin kutusu 6"/>
          <p:cNvSpPr txBox="1"/>
          <p:nvPr/>
        </p:nvSpPr>
        <p:spPr>
          <a:xfrm>
            <a:off x="378001" y="1885976"/>
            <a:ext cx="8506692" cy="4154984"/>
          </a:xfrm>
          <a:prstGeom prst="rect">
            <a:avLst/>
          </a:prstGeom>
          <a:noFill/>
        </p:spPr>
        <p:txBody>
          <a:bodyPr wrap="square" rtlCol="0">
            <a:spAutoFit/>
          </a:bodyPr>
          <a:lstStyle/>
          <a:p>
            <a:pPr marL="342900" indent="-342900">
              <a:buFont typeface="Arial" panose="020B0604020202020204" pitchFamily="34" charset="0"/>
              <a:buChar char="•"/>
            </a:pPr>
            <a:r>
              <a:rPr lang="tr-TR" sz="2400" b="0" dirty="0" smtClean="0">
                <a:solidFill>
                  <a:schemeClr val="tx1"/>
                </a:solidFill>
                <a:latin typeface="+mn-lt"/>
              </a:rPr>
              <a:t>Kişi tecrübe kazanırken, işveren maliyeti olmayan işçi adayını tanıyarak ve işyerinde çalıştırarak istihdam edeceği kişiyi kendisi yetiştirmektedir.</a:t>
            </a:r>
          </a:p>
          <a:p>
            <a:endParaRPr lang="tr-TR" sz="2400" b="0" dirty="0" smtClean="0">
              <a:solidFill>
                <a:schemeClr val="tx1"/>
              </a:solidFill>
              <a:latin typeface="+mn-lt"/>
            </a:endParaRPr>
          </a:p>
          <a:p>
            <a:pPr marL="342900" indent="-342900">
              <a:buFont typeface="Arial" panose="020B0604020202020204" pitchFamily="34" charset="0"/>
              <a:buChar char="•"/>
            </a:pPr>
            <a:r>
              <a:rPr lang="tr-TR" sz="2400" b="0" dirty="0" smtClean="0">
                <a:solidFill>
                  <a:schemeClr val="tx1"/>
                </a:solidFill>
                <a:latin typeface="+mn-lt"/>
              </a:rPr>
              <a:t>İstihdam zorunluluğu yoktur. Bir yıl içinde tekrar yararlanmak istenirse o zaman daha önce katılan kişilerin % 20’sini en az 60 gün istihdam zorunluluğu var.</a:t>
            </a:r>
          </a:p>
          <a:p>
            <a:pPr marL="342900" indent="-342900">
              <a:buFont typeface="Arial" panose="020B0604020202020204" pitchFamily="34" charset="0"/>
              <a:buChar char="•"/>
            </a:pPr>
            <a:endParaRPr lang="tr-TR" sz="2400" b="0" dirty="0" smtClean="0">
              <a:solidFill>
                <a:schemeClr val="tx1"/>
              </a:solidFill>
              <a:latin typeface="+mn-lt"/>
            </a:endParaRPr>
          </a:p>
          <a:p>
            <a:pPr marL="342900" indent="-342900">
              <a:buFont typeface="Arial" panose="020B0604020202020204" pitchFamily="34" charset="0"/>
              <a:buChar char="•"/>
            </a:pPr>
            <a:r>
              <a:rPr lang="tr-TR" sz="2400" b="0" dirty="0" smtClean="0">
                <a:solidFill>
                  <a:schemeClr val="tx1"/>
                </a:solidFill>
                <a:latin typeface="+mn-lt"/>
              </a:rPr>
              <a:t>Tek şart, programın başladığı günkü çalışan sayısının programın sonunda da korunmasıdır. Aksi halde işyeri ile bir süre işbirliği yapılamıyor.</a:t>
            </a:r>
          </a:p>
        </p:txBody>
      </p:sp>
      <p:sp>
        <p:nvSpPr>
          <p:cNvPr id="5" name="Metin kutusu 4"/>
          <p:cNvSpPr txBox="1"/>
          <p:nvPr/>
        </p:nvSpPr>
        <p:spPr>
          <a:xfrm>
            <a:off x="3930555" y="733832"/>
            <a:ext cx="4954138" cy="461665"/>
          </a:xfrm>
          <a:prstGeom prst="rect">
            <a:avLst/>
          </a:prstGeom>
          <a:noFill/>
        </p:spPr>
        <p:txBody>
          <a:bodyPr wrap="square" rtlCol="0">
            <a:spAutoFit/>
          </a:bodyPr>
          <a:lstStyle/>
          <a:p>
            <a:pPr algn="r"/>
            <a:r>
              <a:rPr lang="tr-TR" sz="2400" dirty="0" smtClean="0">
                <a:solidFill>
                  <a:srgbClr val="FF0000"/>
                </a:solidFill>
                <a:effectLst>
                  <a:outerShdw blurRad="38100" dist="38100" dir="2700000" algn="tl">
                    <a:srgbClr val="000000">
                      <a:alpha val="43137"/>
                    </a:srgbClr>
                  </a:outerShdw>
                </a:effectLst>
                <a:latin typeface="+mn-lt"/>
              </a:rPr>
              <a:t>İŞBAŞI EĞİTİM PROGRAMI</a:t>
            </a:r>
            <a:endParaRPr lang="tr-TR" sz="24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4075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4</a:t>
            </a:fld>
            <a:endParaRPr lang="es-ES"/>
          </a:p>
        </p:txBody>
      </p:sp>
      <p:sp>
        <p:nvSpPr>
          <p:cNvPr id="2" name="Metin kutusu 1"/>
          <p:cNvSpPr txBox="1"/>
          <p:nvPr/>
        </p:nvSpPr>
        <p:spPr>
          <a:xfrm>
            <a:off x="721892" y="6094112"/>
            <a:ext cx="1414690" cy="276999"/>
          </a:xfrm>
          <a:prstGeom prst="rect">
            <a:avLst/>
          </a:prstGeom>
          <a:noFill/>
        </p:spPr>
        <p:txBody>
          <a:bodyPr wrap="square" rtlCol="0">
            <a:spAutoFit/>
          </a:bodyPr>
          <a:lstStyle/>
          <a:p>
            <a:r>
              <a:rPr lang="tr-TR" sz="1200" dirty="0" smtClean="0"/>
              <a:t>*TÜİK </a:t>
            </a:r>
            <a:endParaRPr lang="tr-TR" sz="1200" dirty="0"/>
          </a:p>
        </p:txBody>
      </p:sp>
      <p:sp>
        <p:nvSpPr>
          <p:cNvPr id="7" name="Başlık 1"/>
          <p:cNvSpPr>
            <a:spLocks noGrp="1"/>
          </p:cNvSpPr>
          <p:nvPr>
            <p:ph type="title"/>
          </p:nvPr>
        </p:nvSpPr>
        <p:spPr>
          <a:xfrm>
            <a:off x="2947916" y="693099"/>
            <a:ext cx="5891284" cy="862746"/>
          </a:xfrm>
        </p:spPr>
        <p:txBody>
          <a:bodyPr/>
          <a:lstStyle/>
          <a:p>
            <a:pPr algn="r"/>
            <a:r>
              <a:rPr lang="tr-TR" sz="1800" dirty="0" smtClean="0">
                <a:solidFill>
                  <a:srgbClr val="FF0000"/>
                </a:solidFill>
                <a:effectLst>
                  <a:outerShdw blurRad="38100" dist="38100" dir="2700000" algn="tl">
                    <a:srgbClr val="000000">
                      <a:alpha val="43137"/>
                    </a:srgbClr>
                  </a:outerShdw>
                </a:effectLst>
              </a:rPr>
              <a:t>İŞGÜCÜ PİYASASININ GENEL GÖRÜNÜMÜ</a:t>
            </a:r>
            <a:br>
              <a:rPr lang="tr-TR" sz="1800" dirty="0" smtClean="0">
                <a:solidFill>
                  <a:srgbClr val="FF0000"/>
                </a:solidFill>
                <a:effectLst>
                  <a:outerShdw blurRad="38100" dist="38100" dir="2700000" algn="tl">
                    <a:srgbClr val="000000">
                      <a:alpha val="43137"/>
                    </a:srgbClr>
                  </a:outerShdw>
                </a:effectLst>
              </a:rPr>
            </a:br>
            <a:r>
              <a:rPr lang="tr-TR" sz="1800" dirty="0" smtClean="0">
                <a:solidFill>
                  <a:srgbClr val="FF0000"/>
                </a:solidFill>
                <a:effectLst>
                  <a:outerShdw blurRad="38100" dist="38100" dir="2700000" algn="tl">
                    <a:srgbClr val="000000">
                      <a:alpha val="43137"/>
                    </a:srgbClr>
                  </a:outerShdw>
                </a:effectLst>
              </a:rPr>
              <a:t>TOKAT</a:t>
            </a:r>
            <a:endParaRPr lang="tr-TR" sz="1800" dirty="0">
              <a:solidFill>
                <a:srgbClr val="FF0000"/>
              </a:solidFill>
              <a:effectLst>
                <a:outerShdw blurRad="38100" dist="38100" dir="2700000" algn="tl">
                  <a:srgbClr val="000000">
                    <a:alpha val="43137"/>
                  </a:srgbClr>
                </a:outerShdw>
              </a:effectLst>
            </a:endParaRP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4177329496"/>
              </p:ext>
            </p:extLst>
          </p:nvPr>
        </p:nvGraphicFramePr>
        <p:xfrm>
          <a:off x="272955" y="1555844"/>
          <a:ext cx="8566245" cy="4435524"/>
        </p:xfrm>
        <a:graphic>
          <a:graphicData uri="http://schemas.openxmlformats.org/drawingml/2006/table">
            <a:tbl>
              <a:tblPr firstRow="1" bandRow="1">
                <a:tableStyleId>{5C22544A-7EE6-4342-B048-85BDC9FD1C3A}</a:tableStyleId>
              </a:tblPr>
              <a:tblGrid>
                <a:gridCol w="1481728"/>
                <a:gridCol w="2060530"/>
                <a:gridCol w="2430960"/>
                <a:gridCol w="2593027"/>
              </a:tblGrid>
              <a:tr h="1574530">
                <a:tc>
                  <a:txBody>
                    <a:bodyPr/>
                    <a:lstStyle/>
                    <a:p>
                      <a:pPr algn="ctr" rtl="0" fontAlgn="ctr"/>
                      <a:r>
                        <a:rPr lang="tr-TR" sz="2000" u="none" strike="noStrike" dirty="0">
                          <a:solidFill>
                            <a:schemeClr val="tx1"/>
                          </a:solidFill>
                          <a:effectLst/>
                        </a:rPr>
                        <a:t>YIL</a:t>
                      </a:r>
                      <a:endParaRPr lang="tr-TR" sz="2000" b="1" i="0" u="none" strike="noStrike" dirty="0">
                        <a:solidFill>
                          <a:schemeClr val="tx1"/>
                        </a:solidFill>
                        <a:effectLst/>
                        <a:latin typeface="Arial"/>
                      </a:endParaRPr>
                    </a:p>
                  </a:txBody>
                  <a:tcPr marL="6916" marR="6916" marT="6916" marB="0" anchor="ctr"/>
                </a:tc>
                <a:tc>
                  <a:txBody>
                    <a:bodyPr/>
                    <a:lstStyle/>
                    <a:p>
                      <a:pPr algn="ctr" rtl="0" fontAlgn="ctr"/>
                      <a:r>
                        <a:rPr lang="tr-TR" sz="1500" u="none" strike="noStrike">
                          <a:solidFill>
                            <a:schemeClr val="tx1"/>
                          </a:solidFill>
                          <a:effectLst/>
                        </a:rPr>
                        <a:t>İşsizlik Oranı (%)</a:t>
                      </a:r>
                      <a:endParaRPr lang="tr-TR" sz="1500" b="1" i="0" u="none" strike="noStrike">
                        <a:solidFill>
                          <a:schemeClr val="tx1"/>
                        </a:solidFill>
                        <a:effectLst/>
                        <a:latin typeface="Arial"/>
                      </a:endParaRPr>
                    </a:p>
                  </a:txBody>
                  <a:tcPr marL="6916" marR="6916" marT="6916" marB="0" anchor="ctr"/>
                </a:tc>
                <a:tc>
                  <a:txBody>
                    <a:bodyPr/>
                    <a:lstStyle/>
                    <a:p>
                      <a:pPr algn="ctr" rtl="0" fontAlgn="ctr"/>
                      <a:r>
                        <a:rPr lang="tr-TR" sz="1500" u="none" strike="noStrike">
                          <a:solidFill>
                            <a:schemeClr val="tx1"/>
                          </a:solidFill>
                          <a:effectLst/>
                        </a:rPr>
                        <a:t>İşgücüne Katılma Oranı (%)</a:t>
                      </a:r>
                      <a:endParaRPr lang="tr-TR" sz="1500" b="1" i="0" u="none" strike="noStrike">
                        <a:solidFill>
                          <a:schemeClr val="tx1"/>
                        </a:solidFill>
                        <a:effectLst/>
                        <a:latin typeface="Arial"/>
                      </a:endParaRPr>
                    </a:p>
                  </a:txBody>
                  <a:tcPr marL="6916" marR="6916" marT="6916" marB="0" anchor="ctr"/>
                </a:tc>
                <a:tc>
                  <a:txBody>
                    <a:bodyPr/>
                    <a:lstStyle/>
                    <a:p>
                      <a:pPr algn="ctr" rtl="0" fontAlgn="ctr"/>
                      <a:r>
                        <a:rPr lang="tr-TR" sz="1500" u="none" strike="noStrike" dirty="0">
                          <a:solidFill>
                            <a:schemeClr val="tx1"/>
                          </a:solidFill>
                          <a:effectLst/>
                        </a:rPr>
                        <a:t>İstihdam Oranı (%)</a:t>
                      </a:r>
                      <a:endParaRPr lang="tr-TR" sz="1500" b="1" i="0" u="none" strike="noStrike" dirty="0">
                        <a:solidFill>
                          <a:schemeClr val="tx1"/>
                        </a:solidFill>
                        <a:effectLst/>
                        <a:latin typeface="Arial"/>
                      </a:endParaRPr>
                    </a:p>
                  </a:txBody>
                  <a:tcPr marL="6916" marR="6916" marT="6916" marB="0" anchor="ctr"/>
                </a:tc>
              </a:tr>
              <a:tr h="411525">
                <a:tc>
                  <a:txBody>
                    <a:bodyPr/>
                    <a:lstStyle/>
                    <a:p>
                      <a:pPr algn="l" rtl="0" fontAlgn="ctr"/>
                      <a:r>
                        <a:rPr lang="tr-TR" sz="1700" u="none" strike="noStrike">
                          <a:effectLst/>
                        </a:rPr>
                        <a:t>2008</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5,9</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57,4</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dirty="0" smtClean="0">
                          <a:effectLst/>
                        </a:rPr>
                        <a:t>54,0</a:t>
                      </a:r>
                      <a:endParaRPr lang="tr-TR" sz="2000" b="0" i="0" u="none" strike="noStrike" dirty="0">
                        <a:solidFill>
                          <a:srgbClr val="000000"/>
                        </a:solidFill>
                        <a:effectLst/>
                        <a:latin typeface="Arial"/>
                      </a:endParaRPr>
                    </a:p>
                  </a:txBody>
                  <a:tcPr marL="6916" marR="6916" marT="6916" marB="0" anchor="ctr"/>
                </a:tc>
              </a:tr>
              <a:tr h="411525">
                <a:tc>
                  <a:txBody>
                    <a:bodyPr/>
                    <a:lstStyle/>
                    <a:p>
                      <a:pPr algn="l" rtl="0" fontAlgn="ctr"/>
                      <a:r>
                        <a:rPr lang="tr-TR" sz="1700" u="none" strike="noStrike">
                          <a:effectLst/>
                        </a:rPr>
                        <a:t>2009</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5,9</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53,5</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50,4</a:t>
                      </a:r>
                      <a:endParaRPr lang="tr-TR" sz="2000" b="0" i="0" u="none" strike="noStrike">
                        <a:solidFill>
                          <a:srgbClr val="000000"/>
                        </a:solidFill>
                        <a:effectLst/>
                        <a:latin typeface="Arial"/>
                      </a:endParaRPr>
                    </a:p>
                  </a:txBody>
                  <a:tcPr marL="6916" marR="6916" marT="6916" marB="0" anchor="ctr"/>
                </a:tc>
              </a:tr>
              <a:tr h="411525">
                <a:tc>
                  <a:txBody>
                    <a:bodyPr/>
                    <a:lstStyle/>
                    <a:p>
                      <a:pPr algn="l" rtl="0" fontAlgn="ctr"/>
                      <a:r>
                        <a:rPr lang="tr-TR" sz="1700" u="none" strike="noStrike">
                          <a:effectLst/>
                        </a:rPr>
                        <a:t>2010</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dirty="0">
                          <a:effectLst/>
                        </a:rPr>
                        <a:t>6,7</a:t>
                      </a:r>
                      <a:endParaRPr lang="tr-TR" sz="2000" b="0" i="0" u="none" strike="noStrike" dirty="0">
                        <a:solidFill>
                          <a:srgbClr val="000000"/>
                        </a:solidFill>
                        <a:effectLst/>
                        <a:latin typeface="Arial"/>
                      </a:endParaRPr>
                    </a:p>
                  </a:txBody>
                  <a:tcPr marL="6916" marR="6916" marT="6916" marB="0" anchor="ctr"/>
                </a:tc>
                <a:tc>
                  <a:txBody>
                    <a:bodyPr/>
                    <a:lstStyle/>
                    <a:p>
                      <a:pPr algn="ctr" rtl="0" fontAlgn="ctr"/>
                      <a:r>
                        <a:rPr lang="tr-TR" sz="2000" u="none" strike="noStrike">
                          <a:effectLst/>
                        </a:rPr>
                        <a:t>49,3</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dirty="0" smtClean="0">
                          <a:effectLst/>
                        </a:rPr>
                        <a:t>46,0</a:t>
                      </a:r>
                      <a:endParaRPr lang="tr-TR" sz="2000" b="0" i="0" u="none" strike="noStrike" dirty="0">
                        <a:solidFill>
                          <a:srgbClr val="000000"/>
                        </a:solidFill>
                        <a:effectLst/>
                        <a:latin typeface="Arial"/>
                      </a:endParaRPr>
                    </a:p>
                  </a:txBody>
                  <a:tcPr marL="6916" marR="6916" marT="6916" marB="0" anchor="ctr"/>
                </a:tc>
              </a:tr>
              <a:tr h="411525">
                <a:tc>
                  <a:txBody>
                    <a:bodyPr/>
                    <a:lstStyle/>
                    <a:p>
                      <a:pPr algn="l" rtl="0" fontAlgn="ctr"/>
                      <a:r>
                        <a:rPr lang="tr-TR" sz="1700" u="none" strike="noStrike">
                          <a:effectLst/>
                        </a:rPr>
                        <a:t>2011</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rPr>
                        <a:t>5,4</a:t>
                      </a:r>
                      <a:endParaRPr lang="tr-TR" sz="2000" b="0"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dirty="0" smtClean="0">
                          <a:effectLst/>
                        </a:rPr>
                        <a:t>51,0</a:t>
                      </a:r>
                      <a:endParaRPr lang="tr-TR" sz="2000" b="0" i="0" u="none" strike="noStrike" dirty="0">
                        <a:solidFill>
                          <a:srgbClr val="000000"/>
                        </a:solidFill>
                        <a:effectLst/>
                        <a:latin typeface="Arial"/>
                      </a:endParaRPr>
                    </a:p>
                  </a:txBody>
                  <a:tcPr marL="6916" marR="6916" marT="6916" marB="0" anchor="ctr"/>
                </a:tc>
                <a:tc>
                  <a:txBody>
                    <a:bodyPr/>
                    <a:lstStyle/>
                    <a:p>
                      <a:pPr algn="ctr" rtl="0" fontAlgn="ctr"/>
                      <a:r>
                        <a:rPr lang="tr-TR" sz="2000" u="none" strike="noStrike">
                          <a:effectLst/>
                        </a:rPr>
                        <a:t>48,2</a:t>
                      </a:r>
                      <a:endParaRPr lang="tr-TR" sz="2000" b="0" i="0" u="none" strike="noStrike">
                        <a:solidFill>
                          <a:srgbClr val="000000"/>
                        </a:solidFill>
                        <a:effectLst/>
                        <a:latin typeface="Arial"/>
                      </a:endParaRPr>
                    </a:p>
                  </a:txBody>
                  <a:tcPr marL="6916" marR="6916" marT="6916" marB="0" anchor="ctr"/>
                </a:tc>
              </a:tr>
              <a:tr h="518880">
                <a:tc>
                  <a:txBody>
                    <a:bodyPr/>
                    <a:lstStyle/>
                    <a:p>
                      <a:pPr algn="l" rtl="0" fontAlgn="ctr"/>
                      <a:r>
                        <a:rPr lang="tr-TR" sz="1700" u="none" strike="noStrike">
                          <a:effectLst/>
                        </a:rPr>
                        <a:t>2012</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outerShdw blurRad="50800" dist="38100" algn="tr" rotWithShape="0">
                              <a:prstClr val="black">
                                <a:alpha val="40000"/>
                              </a:prstClr>
                            </a:outerShdw>
                          </a:effectLst>
                        </a:rPr>
                        <a:t>5,7</a:t>
                      </a:r>
                      <a:endParaRPr lang="tr-TR" sz="2000" b="0" i="0" u="none" strike="noStrike">
                        <a:solidFill>
                          <a:srgbClr val="000000"/>
                        </a:solidFill>
                        <a:effectLst>
                          <a:outerShdw blurRad="50800" dist="38100" algn="tr" rotWithShape="0">
                            <a:prstClr val="black">
                              <a:alpha val="40000"/>
                            </a:prstClr>
                          </a:outerShdw>
                        </a:effectLst>
                        <a:latin typeface="Arial"/>
                      </a:endParaRPr>
                    </a:p>
                  </a:txBody>
                  <a:tcPr marL="6916" marR="6916" marT="6916" marB="0" anchor="ctr"/>
                </a:tc>
                <a:tc>
                  <a:txBody>
                    <a:bodyPr/>
                    <a:lstStyle/>
                    <a:p>
                      <a:pPr algn="ctr" rtl="0" fontAlgn="ctr"/>
                      <a:r>
                        <a:rPr lang="tr-TR" sz="2000" u="none" strike="noStrike">
                          <a:effectLst>
                            <a:outerShdw blurRad="50800" dist="38100" algn="tr" rotWithShape="0">
                              <a:prstClr val="black">
                                <a:alpha val="40000"/>
                              </a:prstClr>
                            </a:outerShdw>
                          </a:effectLst>
                        </a:rPr>
                        <a:t>47,4</a:t>
                      </a:r>
                      <a:endParaRPr lang="tr-TR" sz="2000" b="0" i="0" u="none" strike="noStrike">
                        <a:solidFill>
                          <a:srgbClr val="000000"/>
                        </a:solidFill>
                        <a:effectLst>
                          <a:outerShdw blurRad="50800" dist="38100" algn="tr" rotWithShape="0">
                            <a:prstClr val="black">
                              <a:alpha val="40000"/>
                            </a:prstClr>
                          </a:outerShdw>
                        </a:effectLst>
                        <a:latin typeface="Arial"/>
                      </a:endParaRPr>
                    </a:p>
                  </a:txBody>
                  <a:tcPr marL="6916" marR="6916" marT="6916" marB="0" anchor="ctr"/>
                </a:tc>
                <a:tc>
                  <a:txBody>
                    <a:bodyPr/>
                    <a:lstStyle/>
                    <a:p>
                      <a:pPr algn="ctr" rtl="0" fontAlgn="ctr"/>
                      <a:r>
                        <a:rPr lang="tr-TR" sz="2000" u="none" strike="noStrike">
                          <a:effectLst>
                            <a:outerShdw blurRad="50800" dist="38100" algn="tr" rotWithShape="0">
                              <a:prstClr val="black">
                                <a:alpha val="40000"/>
                              </a:prstClr>
                            </a:outerShdw>
                          </a:effectLst>
                        </a:rPr>
                        <a:t>44,7</a:t>
                      </a:r>
                      <a:endParaRPr lang="tr-TR" sz="2000" b="0" i="0" u="none" strike="noStrike">
                        <a:solidFill>
                          <a:srgbClr val="000000"/>
                        </a:solidFill>
                        <a:effectLst>
                          <a:outerShdw blurRad="50800" dist="38100" algn="tr" rotWithShape="0">
                            <a:prstClr val="black">
                              <a:alpha val="40000"/>
                            </a:prstClr>
                          </a:outerShdw>
                        </a:effectLst>
                        <a:latin typeface="Arial"/>
                      </a:endParaRPr>
                    </a:p>
                  </a:txBody>
                  <a:tcPr marL="6916" marR="6916" marT="6916" marB="0" anchor="ctr"/>
                </a:tc>
              </a:tr>
              <a:tr h="696014">
                <a:tc>
                  <a:txBody>
                    <a:bodyPr/>
                    <a:lstStyle/>
                    <a:p>
                      <a:pPr algn="l" rtl="0" fontAlgn="ctr"/>
                      <a:r>
                        <a:rPr lang="tr-TR" sz="1700" u="none" strike="noStrike">
                          <a:effectLst/>
                        </a:rPr>
                        <a:t>2013*</a:t>
                      </a:r>
                      <a:endParaRPr lang="tr-TR" sz="1700" b="1" i="0" u="none" strike="noStrike">
                        <a:solidFill>
                          <a:srgbClr val="000000"/>
                        </a:solidFill>
                        <a:effectLst/>
                        <a:latin typeface="Arial"/>
                      </a:endParaRPr>
                    </a:p>
                  </a:txBody>
                  <a:tcPr marL="6916" marR="6916" marT="6916" marB="0" anchor="ctr"/>
                </a:tc>
                <a:tc>
                  <a:txBody>
                    <a:bodyPr/>
                    <a:lstStyle/>
                    <a:p>
                      <a:pPr algn="ctr" rtl="0" fontAlgn="ctr"/>
                      <a:r>
                        <a:rPr lang="tr-TR" sz="2000" u="none" strike="noStrike">
                          <a:effectLst>
                            <a:outerShdw blurRad="50800" dist="38100" algn="tr" rotWithShape="0">
                              <a:prstClr val="black">
                                <a:alpha val="40000"/>
                              </a:prstClr>
                            </a:outerShdw>
                          </a:effectLst>
                        </a:rPr>
                        <a:t>6,6</a:t>
                      </a:r>
                      <a:endParaRPr lang="tr-TR" sz="2000" b="0" i="0" u="none" strike="noStrike">
                        <a:solidFill>
                          <a:srgbClr val="000000"/>
                        </a:solidFill>
                        <a:effectLst>
                          <a:outerShdw blurRad="50800" dist="38100" algn="tr" rotWithShape="0">
                            <a:prstClr val="black">
                              <a:alpha val="40000"/>
                            </a:prstClr>
                          </a:outerShdw>
                        </a:effectLst>
                        <a:latin typeface="Arial"/>
                      </a:endParaRPr>
                    </a:p>
                  </a:txBody>
                  <a:tcPr marL="6916" marR="6916" marT="6916" marB="0" anchor="ctr"/>
                </a:tc>
                <a:tc>
                  <a:txBody>
                    <a:bodyPr/>
                    <a:lstStyle/>
                    <a:p>
                      <a:pPr algn="ctr" rtl="0" fontAlgn="ctr"/>
                      <a:r>
                        <a:rPr lang="tr-TR" sz="2000" u="none" strike="noStrike">
                          <a:effectLst>
                            <a:outerShdw blurRad="50800" dist="38100" algn="tr" rotWithShape="0">
                              <a:prstClr val="black">
                                <a:alpha val="40000"/>
                              </a:prstClr>
                            </a:outerShdw>
                          </a:effectLst>
                        </a:rPr>
                        <a:t>49,9</a:t>
                      </a:r>
                      <a:endParaRPr lang="tr-TR" sz="2000" b="0" i="0" u="none" strike="noStrike">
                        <a:solidFill>
                          <a:srgbClr val="000000"/>
                        </a:solidFill>
                        <a:effectLst>
                          <a:outerShdw blurRad="50800" dist="38100" algn="tr" rotWithShape="0">
                            <a:prstClr val="black">
                              <a:alpha val="40000"/>
                            </a:prstClr>
                          </a:outerShdw>
                        </a:effectLst>
                        <a:latin typeface="Arial"/>
                      </a:endParaRPr>
                    </a:p>
                  </a:txBody>
                  <a:tcPr marL="6916" marR="6916" marT="6916" marB="0" anchor="ctr"/>
                </a:tc>
                <a:tc>
                  <a:txBody>
                    <a:bodyPr/>
                    <a:lstStyle/>
                    <a:p>
                      <a:pPr algn="ctr" rtl="0" fontAlgn="ctr"/>
                      <a:r>
                        <a:rPr lang="tr-TR" sz="2000" u="none" strike="noStrike" dirty="0">
                          <a:effectLst>
                            <a:outerShdw blurRad="50800" dist="38100" algn="tr" rotWithShape="0">
                              <a:prstClr val="black">
                                <a:alpha val="40000"/>
                              </a:prstClr>
                            </a:outerShdw>
                          </a:effectLst>
                        </a:rPr>
                        <a:t>46,7</a:t>
                      </a:r>
                      <a:endParaRPr lang="tr-TR" sz="2000" b="0" i="0" u="none" strike="noStrike" dirty="0">
                        <a:solidFill>
                          <a:srgbClr val="000000"/>
                        </a:solidFill>
                        <a:effectLst>
                          <a:outerShdw blurRad="50800" dist="38100" algn="tr" rotWithShape="0">
                            <a:prstClr val="black">
                              <a:alpha val="40000"/>
                            </a:prstClr>
                          </a:outerShdw>
                        </a:effectLst>
                        <a:latin typeface="Arial"/>
                      </a:endParaRPr>
                    </a:p>
                  </a:txBody>
                  <a:tcPr marL="6916" marR="6916" marT="6916" marB="0" anchor="ctr"/>
                </a:tc>
              </a:tr>
            </a:tbl>
          </a:graphicData>
        </a:graphic>
      </p:graphicFrame>
    </p:spTree>
    <p:extLst>
      <p:ext uri="{BB962C8B-B14F-4D97-AF65-F5344CB8AC3E}">
        <p14:creationId xmlns:p14="http://schemas.microsoft.com/office/powerpoint/2010/main" val="346746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BBB6A5-17EA-4C88-9847-949075302D3F}" type="slidenum">
              <a:rPr lang="es-ES" smtClean="0"/>
              <a:pPr>
                <a:defRPr/>
              </a:pPr>
              <a:t>40</a:t>
            </a:fld>
            <a:endParaRPr lang="es-ES"/>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231309651"/>
              </p:ext>
            </p:extLst>
          </p:nvPr>
        </p:nvGraphicFramePr>
        <p:xfrm>
          <a:off x="263471" y="1619204"/>
          <a:ext cx="8575729" cy="493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Başlık"/>
          <p:cNvSpPr txBox="1">
            <a:spLocks/>
          </p:cNvSpPr>
          <p:nvPr/>
        </p:nvSpPr>
        <p:spPr bwMode="auto">
          <a:xfrm>
            <a:off x="2921495" y="719933"/>
            <a:ext cx="6078126" cy="639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u="none" cap="none" spc="0">
                <a:ln w="18415" cmpd="sng">
                  <a:noFill/>
                  <a:prstDash val="solid"/>
                </a:ln>
                <a:solidFill>
                  <a:srgbClr val="172B61"/>
                </a:solidFill>
                <a:effectLst>
                  <a:outerShdw blurRad="63500" dir="3600000" algn="tl" rotWithShape="0">
                    <a:srgbClr val="000000">
                      <a:alpha val="7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defRPr/>
            </a:pPr>
            <a:r>
              <a:rPr lang="tr-TR"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GİRİŞİMCİLİK EĞİTİM PROGRAMI</a:t>
            </a:r>
            <a:endParaRPr lang="tr-TR"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379270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7527" y="616984"/>
            <a:ext cx="5686390" cy="914400"/>
          </a:xfrm>
        </p:spPr>
        <p:txBody>
          <a:bodyPr/>
          <a:lstStyle/>
          <a:p>
            <a:pPr algn="r"/>
            <a:r>
              <a:rPr lang="tr-TR" kern="1200" dirty="0" smtClean="0">
                <a:ln>
                  <a:noFill/>
                </a:ln>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Uzmanlaşmış </a:t>
            </a:r>
            <a:r>
              <a:rPr lang="tr-TR" kern="1200" dirty="0">
                <a:ln>
                  <a:noFill/>
                </a:ln>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Meslek Edindirme Merkezleri Projesi (UMEM</a:t>
            </a:r>
            <a:r>
              <a:rPr lang="tr-TR" kern="1200" dirty="0" smtClean="0">
                <a:ln>
                  <a:noFill/>
                </a:ln>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a:t>
            </a:r>
            <a:endParaRPr lang="tr-TR" sz="2800" dirty="0">
              <a:solidFill>
                <a:srgbClr val="FF0000"/>
              </a:solidFill>
              <a:effectLst>
                <a:outerShdw blurRad="38100" dist="38100" dir="2700000" algn="tl">
                  <a:srgbClr val="000000">
                    <a:alpha val="43137"/>
                  </a:srgbClr>
                </a:outerShdw>
              </a:effectLs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77812226"/>
              </p:ext>
            </p:extLst>
          </p:nvPr>
        </p:nvGraphicFramePr>
        <p:xfrm>
          <a:off x="319924" y="1626919"/>
          <a:ext cx="8432190" cy="458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41</a:t>
            </a:fld>
            <a:endParaRPr lang="es-ES"/>
          </a:p>
        </p:txBody>
      </p:sp>
    </p:spTree>
    <p:extLst>
      <p:ext uri="{BB962C8B-B14F-4D97-AF65-F5344CB8AC3E}">
        <p14:creationId xmlns:p14="http://schemas.microsoft.com/office/powerpoint/2010/main" val="1243406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
          <p:cNvSpPr>
            <a:spLocks/>
          </p:cNvSpPr>
          <p:nvPr/>
        </p:nvSpPr>
        <p:spPr bwMode="auto">
          <a:xfrm>
            <a:off x="357188" y="1610434"/>
            <a:ext cx="8391027" cy="46811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50800" tIns="50800" rIns="50800" bIns="50800"/>
          <a:lstStyle/>
          <a:p>
            <a:pPr algn="just" defTabSz="914400"/>
            <a:r>
              <a:rPr lang="tr-TR" sz="2000" b="0" dirty="0" smtClean="0">
                <a:solidFill>
                  <a:schemeClr val="tx1"/>
                </a:solidFill>
                <a:latin typeface="+mj-lt"/>
                <a:cs typeface="Times New Roman" pitchFamily="18" charset="0"/>
                <a:sym typeface="Times New Roman" pitchFamily="18" charset="0"/>
              </a:rPr>
              <a:t>4857 Sayılı İş Kanunun 30. maddesi gereği 49 + çalışanı olan özel sektör işlerleri toplam çalışan sayısının %3’ü kadar engelli personel istihdam etmek zorundadır.</a:t>
            </a:r>
          </a:p>
          <a:p>
            <a:pPr algn="just" defTabSz="914400">
              <a:lnSpc>
                <a:spcPct val="120000"/>
              </a:lnSpc>
            </a:pPr>
            <a:r>
              <a:rPr lang="tr-TR" sz="2000" b="0" dirty="0" smtClean="0">
                <a:solidFill>
                  <a:schemeClr val="tx1"/>
                </a:solidFill>
                <a:latin typeface="+mj-lt"/>
                <a:cs typeface="Times New Roman" pitchFamily="18" charset="0"/>
                <a:sym typeface="Times New Roman" pitchFamily="18" charset="0"/>
              </a:rPr>
              <a:t>İstihdam teşvikleri kapsamında engelli personelin sigorta primleri Hazine tarafından karşılanmaktadır.</a:t>
            </a:r>
            <a:endParaRPr lang="tr-TR" sz="2000" dirty="0" smtClean="0">
              <a:solidFill>
                <a:schemeClr val="tx1"/>
              </a:solidFill>
              <a:latin typeface="+mj-lt"/>
              <a:cs typeface="Times New Roman" pitchFamily="18" charset="0"/>
              <a:sym typeface="Times New Roman" pitchFamily="18" charset="0"/>
            </a:endParaRPr>
          </a:p>
          <a:p>
            <a:pPr algn="just" defTabSz="914400">
              <a:lnSpc>
                <a:spcPct val="120000"/>
              </a:lnSpc>
              <a:tabLst>
                <a:tab pos="450850" algn="l"/>
              </a:tabLst>
            </a:pPr>
            <a:r>
              <a:rPr lang="tr-TR" sz="2000" dirty="0" smtClean="0">
                <a:solidFill>
                  <a:schemeClr val="tx1"/>
                </a:solidFill>
                <a:latin typeface="+mj-lt"/>
                <a:cs typeface="Times New Roman" pitchFamily="18" charset="0"/>
                <a:sym typeface="Times New Roman" pitchFamily="18" charset="0"/>
              </a:rPr>
              <a:t>Engelli çalıştırma azami maliyeti       : 1.411 TL</a:t>
            </a:r>
          </a:p>
          <a:p>
            <a:pPr algn="just" defTabSz="914400">
              <a:lnSpc>
                <a:spcPct val="120000"/>
              </a:lnSpc>
              <a:tabLst>
                <a:tab pos="450850" algn="l"/>
              </a:tabLst>
            </a:pPr>
            <a:r>
              <a:rPr lang="tr-TR" sz="2000" dirty="0" smtClean="0">
                <a:solidFill>
                  <a:schemeClr val="tx1"/>
                </a:solidFill>
                <a:latin typeface="+mj-lt"/>
                <a:cs typeface="Times New Roman" pitchFamily="18" charset="0"/>
                <a:sym typeface="Times New Roman" pitchFamily="18" charset="0"/>
              </a:rPr>
              <a:t>Engelli </a:t>
            </a:r>
            <a:r>
              <a:rPr lang="tr-TR" sz="2000" dirty="0" smtClean="0">
                <a:solidFill>
                  <a:srgbClr val="FF0000"/>
                </a:solidFill>
                <a:latin typeface="+mj-lt"/>
                <a:cs typeface="Times New Roman" pitchFamily="18" charset="0"/>
                <a:sym typeface="Times New Roman" pitchFamily="18" charset="0"/>
              </a:rPr>
              <a:t>çalıştırmama</a:t>
            </a:r>
            <a:r>
              <a:rPr lang="tr-TR" sz="2000" dirty="0" smtClean="0">
                <a:solidFill>
                  <a:schemeClr val="tx1"/>
                </a:solidFill>
                <a:latin typeface="+mj-lt"/>
                <a:cs typeface="Times New Roman" pitchFamily="18" charset="0"/>
                <a:sym typeface="Times New Roman" pitchFamily="18" charset="0"/>
              </a:rPr>
              <a:t> maliyeti             : 2.096 TL</a:t>
            </a:r>
          </a:p>
          <a:p>
            <a:endParaRPr lang="tr-TR" sz="2000" dirty="0" smtClean="0">
              <a:solidFill>
                <a:schemeClr val="tx1"/>
              </a:solidFill>
              <a:latin typeface="+mj-lt"/>
            </a:endParaRPr>
          </a:p>
          <a:p>
            <a:r>
              <a:rPr lang="tr-TR" sz="2000" dirty="0" smtClean="0">
                <a:solidFill>
                  <a:schemeClr val="tx1"/>
                </a:solidFill>
                <a:latin typeface="+mj-lt"/>
              </a:rPr>
              <a:t>Desteklenen projeler</a:t>
            </a:r>
          </a:p>
          <a:p>
            <a:pPr marL="342900" indent="-342900" algn="just">
              <a:buFont typeface="Arial" panose="020B0604020202020204" pitchFamily="34" charset="0"/>
              <a:buChar char="•"/>
            </a:pPr>
            <a:r>
              <a:rPr lang="tr-TR" sz="2000" b="0" dirty="0" smtClean="0">
                <a:solidFill>
                  <a:schemeClr val="tx1"/>
                </a:solidFill>
                <a:latin typeface="+mj-lt"/>
              </a:rPr>
              <a:t>Engellinin </a:t>
            </a:r>
            <a:r>
              <a:rPr lang="tr-TR" sz="2000" b="0" dirty="0">
                <a:solidFill>
                  <a:schemeClr val="tx1"/>
                </a:solidFill>
                <a:latin typeface="+mj-lt"/>
              </a:rPr>
              <a:t>işe yerleştirilmesi, işe ve işyerine uyumunun sağlanmasına yönelik </a:t>
            </a:r>
            <a:r>
              <a:rPr lang="tr-TR" sz="2000" b="0" dirty="0" smtClean="0">
                <a:solidFill>
                  <a:schemeClr val="tx1"/>
                </a:solidFill>
                <a:latin typeface="+mj-lt"/>
              </a:rPr>
              <a:t>projeler</a:t>
            </a:r>
            <a:endParaRPr lang="tr-TR" sz="2000" b="0" dirty="0">
              <a:solidFill>
                <a:schemeClr val="tx1"/>
              </a:solidFill>
              <a:latin typeface="+mj-lt"/>
            </a:endParaRPr>
          </a:p>
          <a:p>
            <a:pPr marL="342900" indent="-342900" algn="just">
              <a:buFont typeface="Arial" panose="020B0604020202020204" pitchFamily="34" charset="0"/>
              <a:buChar char="•"/>
            </a:pPr>
            <a:r>
              <a:rPr lang="tr-TR" sz="2000" b="0" dirty="0">
                <a:solidFill>
                  <a:schemeClr val="tx1"/>
                </a:solidFill>
                <a:latin typeface="+mj-lt"/>
              </a:rPr>
              <a:t>Engellilerin İstihdam Edilebilirliklerini Artırmayı Amaçlayan Mesleki Eğitim ve Rehabilitasyon </a:t>
            </a:r>
            <a:r>
              <a:rPr lang="tr-TR" sz="2000" b="0" dirty="0" smtClean="0">
                <a:solidFill>
                  <a:schemeClr val="tx1"/>
                </a:solidFill>
                <a:latin typeface="+mj-lt"/>
              </a:rPr>
              <a:t>Projeleri</a:t>
            </a:r>
            <a:endParaRPr lang="tr-TR" sz="2000" b="0" dirty="0">
              <a:solidFill>
                <a:schemeClr val="tx1"/>
              </a:solidFill>
              <a:latin typeface="+mj-lt"/>
            </a:endParaRPr>
          </a:p>
          <a:p>
            <a:pPr marL="342900" indent="-342900" algn="just">
              <a:buFont typeface="Arial" panose="020B0604020202020204" pitchFamily="34" charset="0"/>
              <a:buChar char="•"/>
            </a:pPr>
            <a:r>
              <a:rPr lang="tr-TR" sz="2000" b="0" dirty="0">
                <a:solidFill>
                  <a:schemeClr val="tx1"/>
                </a:solidFill>
                <a:latin typeface="+mj-lt"/>
              </a:rPr>
              <a:t>Engellinin iş bulmasını sağlayacak destek teknolojilerine ilişkin </a:t>
            </a:r>
            <a:r>
              <a:rPr lang="tr-TR" sz="2000" b="0" dirty="0" smtClean="0">
                <a:solidFill>
                  <a:schemeClr val="tx1"/>
                </a:solidFill>
                <a:latin typeface="+mj-lt"/>
              </a:rPr>
              <a:t>projeler</a:t>
            </a:r>
            <a:endParaRPr lang="tr-TR" sz="2000" b="0" dirty="0" smtClean="0">
              <a:latin typeface="+mj-lt"/>
              <a:cs typeface="Times New Roman" pitchFamily="18" charset="0"/>
              <a:sym typeface="Times New Roman" pitchFamily="18" charset="0"/>
            </a:endParaRPr>
          </a:p>
          <a:p>
            <a:pPr algn="just" defTabSz="914400"/>
            <a:endParaRPr lang="tr-TR" sz="2000" dirty="0" smtClean="0">
              <a:latin typeface="+mj-lt"/>
              <a:cs typeface="Times New Roman" pitchFamily="18" charset="0"/>
              <a:sym typeface="Times New Roman" pitchFamily="18" charset="0"/>
            </a:endParaRPr>
          </a:p>
        </p:txBody>
      </p:sp>
      <p:sp>
        <p:nvSpPr>
          <p:cNvPr id="2" name="Dikdörtgen 1"/>
          <p:cNvSpPr/>
          <p:nvPr/>
        </p:nvSpPr>
        <p:spPr>
          <a:xfrm>
            <a:off x="2490715" y="737431"/>
            <a:ext cx="6489511" cy="461665"/>
          </a:xfrm>
          <a:prstGeom prst="rect">
            <a:avLst/>
          </a:prstGeom>
        </p:spPr>
        <p:txBody>
          <a:bodyPr wrap="square">
            <a:spAutoFit/>
          </a:bodyPr>
          <a:lstStyle/>
          <a:p>
            <a:pPr algn="r" defTabSz="914400"/>
            <a:r>
              <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sym typeface="Arial" pitchFamily="34" charset="0"/>
              </a:rPr>
              <a:t>ENGELLİ İSTİHDAMI</a:t>
            </a:r>
            <a:endPar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821962773"/>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496843618"/>
              </p:ext>
            </p:extLst>
          </p:nvPr>
        </p:nvGraphicFramePr>
        <p:xfrm>
          <a:off x="413085" y="1596188"/>
          <a:ext cx="8305800" cy="4588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43</a:t>
            </a:fld>
            <a:endParaRPr lang="es-ES"/>
          </a:p>
        </p:txBody>
      </p:sp>
      <p:sp>
        <p:nvSpPr>
          <p:cNvPr id="5" name="Dikdörtgen 4"/>
          <p:cNvSpPr/>
          <p:nvPr/>
        </p:nvSpPr>
        <p:spPr>
          <a:xfrm>
            <a:off x="2490715" y="642429"/>
            <a:ext cx="6489511" cy="830997"/>
          </a:xfrm>
          <a:prstGeom prst="rect">
            <a:avLst/>
          </a:prstGeom>
        </p:spPr>
        <p:txBody>
          <a:bodyPr wrap="square">
            <a:spAutoFit/>
          </a:bodyPr>
          <a:lstStyle/>
          <a:p>
            <a:pPr algn="r" defTabSz="914400"/>
            <a:r>
              <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sym typeface="Arial" pitchFamily="34" charset="0"/>
              </a:rPr>
              <a:t>ENGELLİYE KENDİ İŞİNİ KURMA </a:t>
            </a:r>
          </a:p>
          <a:p>
            <a:pPr algn="r" defTabSz="914400"/>
            <a:r>
              <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sym typeface="Arial" pitchFamily="34" charset="0"/>
              </a:rPr>
              <a:t>HİBE DESTEĞİ</a:t>
            </a:r>
            <a:endParaRPr lang="tr-TR" sz="2400" dirty="0">
              <a:solidFill>
                <a:srgbClr val="FF0000"/>
              </a:solidFill>
              <a:effectLst>
                <a:outerShdw blurRad="38100" dist="38100" dir="2700000" algn="tl">
                  <a:srgbClr val="000000">
                    <a:alpha val="43137"/>
                  </a:srgbClr>
                </a:outerShdw>
              </a:effectLst>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173303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191069" y="1432663"/>
            <a:ext cx="8830101" cy="2973082"/>
          </a:xfrm>
        </p:spPr>
        <p:txBody>
          <a:bodyPr/>
          <a:lstStyle/>
          <a:p>
            <a:pPr algn="ctr">
              <a:buNone/>
            </a:pPr>
            <a:r>
              <a:rPr lang="tr-TR" sz="2800" b="1" dirty="0" smtClean="0">
                <a:solidFill>
                  <a:schemeClr val="tx2"/>
                </a:solidFill>
                <a:latin typeface="Calibri" pitchFamily="34" charset="0"/>
              </a:rPr>
              <a:t>Arayın, </a:t>
            </a:r>
          </a:p>
          <a:p>
            <a:pPr algn="ctr">
              <a:buNone/>
            </a:pPr>
            <a:r>
              <a:rPr lang="tr-TR" sz="2800" b="1" dirty="0" smtClean="0">
                <a:solidFill>
                  <a:schemeClr val="tx2"/>
                </a:solidFill>
                <a:effectLst>
                  <a:outerShdw blurRad="38100" dist="38100" dir="2700000" algn="tl">
                    <a:srgbClr val="000000">
                      <a:alpha val="43137"/>
                    </a:srgbClr>
                  </a:outerShdw>
                </a:effectLst>
                <a:latin typeface="Calibri" pitchFamily="34" charset="0"/>
              </a:rPr>
              <a:t>iş ve meslek danışmanınız </a:t>
            </a:r>
            <a:r>
              <a:rPr lang="tr-TR" sz="2800" b="1" dirty="0" smtClean="0">
                <a:solidFill>
                  <a:schemeClr val="tx2"/>
                </a:solidFill>
                <a:latin typeface="Calibri" pitchFamily="34" charset="0"/>
              </a:rPr>
              <a:t>sizi ziyaret etsin.</a:t>
            </a:r>
          </a:p>
          <a:p>
            <a:pPr algn="ctr">
              <a:buNone/>
            </a:pPr>
            <a:endParaRPr lang="tr-TR" sz="2800" b="1" dirty="0" smtClean="0">
              <a:solidFill>
                <a:schemeClr val="tx2"/>
              </a:solidFill>
              <a:latin typeface="Calibri" pitchFamily="34" charset="0"/>
            </a:endParaRPr>
          </a:p>
          <a:p>
            <a:pPr algn="ctr">
              <a:buNone/>
            </a:pPr>
            <a:r>
              <a:rPr lang="tr-TR" sz="2400" b="1" dirty="0" smtClean="0">
                <a:solidFill>
                  <a:srgbClr val="FF0000"/>
                </a:solidFill>
                <a:latin typeface="Calibri" pitchFamily="34" charset="0"/>
              </a:rPr>
              <a:t>www.iskur.gov.tr</a:t>
            </a:r>
          </a:p>
          <a:p>
            <a:pPr algn="ctr">
              <a:buNone/>
            </a:pPr>
            <a:r>
              <a:rPr lang="tr-TR" sz="2400" b="1" dirty="0" smtClean="0">
                <a:solidFill>
                  <a:srgbClr val="FF0000"/>
                </a:solidFill>
                <a:latin typeface="Calibri" pitchFamily="34" charset="0"/>
              </a:rPr>
              <a:t>      www.</a:t>
            </a:r>
            <a:r>
              <a:rPr lang="tr-TR" sz="2400" b="1" dirty="0" err="1" smtClean="0">
                <a:solidFill>
                  <a:srgbClr val="FF0000"/>
                </a:solidFill>
                <a:latin typeface="Calibri" pitchFamily="34" charset="0"/>
              </a:rPr>
              <a:t>facebook</a:t>
            </a:r>
            <a:r>
              <a:rPr lang="tr-TR" sz="2400" b="1" dirty="0" smtClean="0">
                <a:solidFill>
                  <a:srgbClr val="FF0000"/>
                </a:solidFill>
                <a:latin typeface="Calibri" pitchFamily="34" charset="0"/>
              </a:rPr>
              <a:t>.com/</a:t>
            </a:r>
            <a:r>
              <a:rPr lang="tr-TR" sz="2400" b="1" dirty="0" err="1" smtClean="0">
                <a:solidFill>
                  <a:srgbClr val="FF0000"/>
                </a:solidFill>
                <a:latin typeface="Calibri" pitchFamily="34" charset="0"/>
              </a:rPr>
              <a:t>TurkiyeIsKurumu</a:t>
            </a:r>
            <a:endParaRPr lang="tr-TR" sz="2400" b="1" dirty="0" smtClean="0">
              <a:solidFill>
                <a:srgbClr val="FF0000"/>
              </a:solidFill>
              <a:latin typeface="Calibri" pitchFamily="34" charset="0"/>
            </a:endParaRPr>
          </a:p>
          <a:p>
            <a:pPr algn="ctr">
              <a:buNone/>
            </a:pPr>
            <a:r>
              <a:rPr lang="tr-TR" sz="2400" b="1" dirty="0" smtClean="0">
                <a:solidFill>
                  <a:srgbClr val="FF0000"/>
                </a:solidFill>
                <a:latin typeface="Calibri" pitchFamily="34" charset="0"/>
              </a:rPr>
              <a:t>       www.</a:t>
            </a:r>
            <a:r>
              <a:rPr lang="tr-TR" sz="2400" b="1" dirty="0" err="1" smtClean="0">
                <a:solidFill>
                  <a:srgbClr val="FF0000"/>
                </a:solidFill>
                <a:latin typeface="Calibri" pitchFamily="34" charset="0"/>
              </a:rPr>
              <a:t>twitter</a:t>
            </a:r>
            <a:r>
              <a:rPr lang="tr-TR" sz="2400" b="1" dirty="0" smtClean="0">
                <a:solidFill>
                  <a:srgbClr val="FF0000"/>
                </a:solidFill>
                <a:latin typeface="Calibri" pitchFamily="34" charset="0"/>
              </a:rPr>
              <a:t>.com/</a:t>
            </a:r>
            <a:r>
              <a:rPr lang="tr-TR" sz="2400" b="1" dirty="0" err="1" smtClean="0">
                <a:solidFill>
                  <a:srgbClr val="FF0000"/>
                </a:solidFill>
                <a:latin typeface="Calibri" pitchFamily="34" charset="0"/>
              </a:rPr>
              <a:t>TurkiyeIsKurumu</a:t>
            </a:r>
            <a:endParaRPr lang="tr-TR" sz="2400" b="1" dirty="0" smtClean="0">
              <a:solidFill>
                <a:srgbClr val="FF0000"/>
              </a:solidFill>
              <a:latin typeface="Calibri" pitchFamily="34" charset="0"/>
            </a:endParaRPr>
          </a:p>
        </p:txBody>
      </p:sp>
      <p:sp>
        <p:nvSpPr>
          <p:cNvPr id="7" name="6 Slayt Numarası Yer Tutucusu"/>
          <p:cNvSpPr>
            <a:spLocks noGrp="1"/>
          </p:cNvSpPr>
          <p:nvPr>
            <p:ph type="sldNum" sz="quarter" idx="11"/>
          </p:nvPr>
        </p:nvSpPr>
        <p:spPr/>
        <p:txBody>
          <a:bodyPr/>
          <a:lstStyle/>
          <a:p>
            <a:pPr>
              <a:defRPr/>
            </a:pPr>
            <a:fld id="{65E64923-8D5F-410E-9C6A-C4341E3079A3}" type="slidenum">
              <a:rPr lang="es-ES" smtClean="0"/>
              <a:pPr>
                <a:defRPr/>
              </a:pPr>
              <a:t>44</a:t>
            </a:fld>
            <a:endParaRPr lang="es-ES"/>
          </a:p>
        </p:txBody>
      </p:sp>
      <p:pic>
        <p:nvPicPr>
          <p:cNvPr id="8" name="Picture 2"/>
          <p:cNvPicPr>
            <a:picLocks noChangeAspect="1" noChangeArrowheads="1"/>
          </p:cNvPicPr>
          <p:nvPr/>
        </p:nvPicPr>
        <p:blipFill>
          <a:blip r:embed="rId3" cstate="print"/>
          <a:srcRect/>
          <a:stretch>
            <a:fillRect/>
          </a:stretch>
        </p:blipFill>
        <p:spPr bwMode="auto">
          <a:xfrm>
            <a:off x="0" y="4405745"/>
            <a:ext cx="6433541" cy="2452327"/>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6433541" y="4405745"/>
            <a:ext cx="2710459" cy="2419180"/>
          </a:xfrm>
          <a:prstGeom prst="rect">
            <a:avLst/>
          </a:prstGeom>
          <a:noFill/>
          <a:ln w="9525">
            <a:noFill/>
            <a:miter lim="800000"/>
            <a:headEnd/>
            <a:tailEnd/>
          </a:ln>
        </p:spPr>
      </p:pic>
    </p:spTree>
    <p:extLst>
      <p:ext uri="{BB962C8B-B14F-4D97-AF65-F5344CB8AC3E}">
        <p14:creationId xmlns:p14="http://schemas.microsoft.com/office/powerpoint/2010/main" val="1192859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5</a:t>
            </a:fld>
            <a:endParaRPr lang="es-ES"/>
          </a:p>
        </p:txBody>
      </p:sp>
      <p:graphicFrame>
        <p:nvGraphicFramePr>
          <p:cNvPr id="6" name="İçerik Yer Tutucusu 11"/>
          <p:cNvGraphicFramePr>
            <a:graphicFrameLocks noGrp="1"/>
          </p:cNvGraphicFramePr>
          <p:nvPr>
            <p:ph idx="1"/>
            <p:extLst>
              <p:ext uri="{D42A27DB-BD31-4B8C-83A1-F6EECF244321}">
                <p14:modId xmlns:p14="http://schemas.microsoft.com/office/powerpoint/2010/main" val="939669272"/>
              </p:ext>
            </p:extLst>
          </p:nvPr>
        </p:nvGraphicFramePr>
        <p:xfrm>
          <a:off x="136478" y="1555845"/>
          <a:ext cx="8579892" cy="1097280"/>
        </p:xfrm>
        <a:graphic>
          <a:graphicData uri="http://schemas.openxmlformats.org/drawingml/2006/table">
            <a:tbl>
              <a:tblPr firstRow="1" bandRow="1">
                <a:tableStyleId>{ED083AE6-46FA-4A59-8FB0-9F97EB10719F}</a:tableStyleId>
              </a:tblPr>
              <a:tblGrid>
                <a:gridCol w="1150842"/>
                <a:gridCol w="1942260"/>
                <a:gridCol w="3035970"/>
                <a:gridCol w="2450820"/>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2400" dirty="0" smtClean="0">
                          <a:solidFill>
                            <a:schemeClr val="tx1"/>
                          </a:solidFill>
                        </a:rPr>
                        <a:t>YIL</a:t>
                      </a:r>
                      <a:endParaRPr lang="tr-TR" sz="2400" dirty="0">
                        <a:solidFill>
                          <a:schemeClr val="tx1"/>
                        </a:solidFill>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İşsizlik Oranı (&amp;)</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İşgücüne Katılma Oranı (&amp;)</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1800" dirty="0" smtClean="0">
                          <a:solidFill>
                            <a:schemeClr val="tx1"/>
                          </a:solidFill>
                        </a:rPr>
                        <a:t>İstihdam Oranı (&amp;)</a:t>
                      </a:r>
                      <a:endParaRPr lang="tr-TR" sz="1800" dirty="0">
                        <a:solidFill>
                          <a:schemeClr val="tx1"/>
                        </a:solidFill>
                      </a:endParaRPr>
                    </a:p>
                  </a:txBody>
                  <a:tcPr anchor="ctr"/>
                </a:tc>
              </a:tr>
              <a:tr h="2866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tr-TR" sz="2000" b="1" dirty="0" smtClean="0"/>
                        <a:t>2013</a:t>
                      </a:r>
                      <a:endParaRPr lang="tr-TR" sz="2000" b="1" dirty="0">
                        <a:solidFill>
                          <a:schemeClr val="bg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400" b="1" dirty="0" smtClean="0">
                          <a:solidFill>
                            <a:schemeClr val="tx1"/>
                          </a:solidFill>
                        </a:rPr>
                        <a:t>6,6</a:t>
                      </a:r>
                      <a:endParaRPr lang="tr-TR" sz="24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400" b="1" dirty="0" smtClean="0">
                          <a:solidFill>
                            <a:schemeClr val="tx1"/>
                          </a:solidFill>
                        </a:rPr>
                        <a:t>49,9</a:t>
                      </a:r>
                      <a:endParaRPr lang="tr-TR" sz="24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400" b="1" dirty="0" smtClean="0">
                          <a:solidFill>
                            <a:schemeClr val="tx1"/>
                          </a:solidFill>
                        </a:rPr>
                        <a:t>46,7</a:t>
                      </a:r>
                      <a:endParaRPr lang="tr-TR" sz="2400" b="1" dirty="0">
                        <a:solidFill>
                          <a:schemeClr val="tx1"/>
                        </a:solidFill>
                      </a:endParaRPr>
                    </a:p>
                  </a:txBody>
                  <a:tcPr/>
                </a:tc>
              </a:tr>
            </a:tbl>
          </a:graphicData>
        </a:graphic>
      </p:graphicFrame>
      <p:sp>
        <p:nvSpPr>
          <p:cNvPr id="7" name="Başlık 1"/>
          <p:cNvSpPr>
            <a:spLocks noGrp="1"/>
          </p:cNvSpPr>
          <p:nvPr>
            <p:ph type="title"/>
          </p:nvPr>
        </p:nvSpPr>
        <p:spPr>
          <a:xfrm>
            <a:off x="2947916" y="693099"/>
            <a:ext cx="5891284" cy="862746"/>
          </a:xfrm>
        </p:spPr>
        <p:txBody>
          <a:bodyPr/>
          <a:lstStyle/>
          <a:p>
            <a:pPr algn="r"/>
            <a:r>
              <a:rPr lang="tr-TR" sz="2000" dirty="0" smtClean="0">
                <a:solidFill>
                  <a:srgbClr val="FF0000"/>
                </a:solidFill>
                <a:effectLst>
                  <a:outerShdw blurRad="38100" dist="38100" dir="2700000" algn="tl">
                    <a:srgbClr val="000000">
                      <a:alpha val="43137"/>
                    </a:srgbClr>
                  </a:outerShdw>
                </a:effectLst>
              </a:rPr>
              <a:t>İŞGÜCÜ PİYASASININ GENEL GÖRÜNÜMÜ</a:t>
            </a:r>
            <a:br>
              <a:rPr lang="tr-TR" sz="2000" dirty="0" smtClean="0">
                <a:solidFill>
                  <a:srgbClr val="FF0000"/>
                </a:solidFill>
                <a:effectLst>
                  <a:outerShdw blurRad="38100" dist="38100" dir="2700000" algn="tl">
                    <a:srgbClr val="000000">
                      <a:alpha val="43137"/>
                    </a:srgbClr>
                  </a:outerShdw>
                </a:effectLst>
              </a:rPr>
            </a:br>
            <a:r>
              <a:rPr lang="tr-TR" sz="2000" dirty="0" smtClean="0">
                <a:solidFill>
                  <a:srgbClr val="FF0000"/>
                </a:solidFill>
                <a:effectLst>
                  <a:outerShdw blurRad="38100" dist="38100" dir="2700000" algn="tl">
                    <a:srgbClr val="000000">
                      <a:alpha val="43137"/>
                    </a:srgbClr>
                  </a:outerShdw>
                </a:effectLst>
              </a:rPr>
              <a:t>TOKAT</a:t>
            </a:r>
            <a:endParaRPr lang="tr-TR" sz="2000" dirty="0">
              <a:solidFill>
                <a:srgbClr val="FF0000"/>
              </a:solidFill>
              <a:effectLst>
                <a:outerShdw blurRad="38100" dist="38100" dir="2700000" algn="tl">
                  <a:srgbClr val="000000">
                    <a:alpha val="43137"/>
                  </a:srgbClr>
                </a:outerShdw>
              </a:effectLst>
            </a:endParaRPr>
          </a:p>
        </p:txBody>
      </p:sp>
      <p:graphicFrame>
        <p:nvGraphicFramePr>
          <p:cNvPr id="3" name="Tablo 2"/>
          <p:cNvGraphicFramePr>
            <a:graphicFrameLocks noGrp="1"/>
          </p:cNvGraphicFramePr>
          <p:nvPr>
            <p:extLst>
              <p:ext uri="{D42A27DB-BD31-4B8C-83A1-F6EECF244321}">
                <p14:modId xmlns:p14="http://schemas.microsoft.com/office/powerpoint/2010/main" val="2193395961"/>
              </p:ext>
            </p:extLst>
          </p:nvPr>
        </p:nvGraphicFramePr>
        <p:xfrm>
          <a:off x="245661" y="2891476"/>
          <a:ext cx="4107976" cy="3711881"/>
        </p:xfrm>
        <a:graphic>
          <a:graphicData uri="http://schemas.openxmlformats.org/drawingml/2006/table">
            <a:tbl>
              <a:tblPr>
                <a:tableStyleId>{284E427A-3D55-4303-BF80-6455036E1DE7}</a:tableStyleId>
              </a:tblPr>
              <a:tblGrid>
                <a:gridCol w="2524835"/>
                <a:gridCol w="1583141"/>
              </a:tblGrid>
              <a:tr h="599684">
                <a:tc>
                  <a:txBody>
                    <a:bodyPr/>
                    <a:lstStyle/>
                    <a:p>
                      <a:pPr algn="l" fontAlgn="b"/>
                      <a:r>
                        <a:rPr lang="tr-TR" sz="2000" b="1" u="none" strike="noStrike" dirty="0">
                          <a:effectLst/>
                        </a:rPr>
                        <a:t>İ</a:t>
                      </a:r>
                      <a:r>
                        <a:rPr lang="tr-TR" sz="2000" b="1" u="none" strike="noStrike" dirty="0" smtClean="0">
                          <a:effectLst/>
                        </a:rPr>
                        <a:t>l </a:t>
                      </a:r>
                      <a:r>
                        <a:rPr lang="tr-TR" sz="2000" b="1" u="none" strike="noStrike" dirty="0">
                          <a:effectLst/>
                        </a:rPr>
                        <a:t>N</a:t>
                      </a:r>
                      <a:r>
                        <a:rPr lang="tr-TR" sz="2000" b="1" u="none" strike="noStrike" dirty="0" smtClean="0">
                          <a:effectLst/>
                        </a:rPr>
                        <a:t>üfusu</a:t>
                      </a:r>
                      <a:endParaRPr lang="tr-TR" sz="2000" b="1" i="0" u="none" strike="noStrike" dirty="0">
                        <a:solidFill>
                          <a:srgbClr val="000000"/>
                        </a:solidFill>
                        <a:effectLst/>
                        <a:latin typeface="Times New Roman"/>
                      </a:endParaRPr>
                    </a:p>
                  </a:txBody>
                  <a:tcPr marL="9525" marR="9525" marT="9525" marB="0" anchor="b"/>
                </a:tc>
                <a:tc>
                  <a:txBody>
                    <a:bodyPr/>
                    <a:lstStyle/>
                    <a:p>
                      <a:pPr algn="ctr" fontAlgn="b"/>
                      <a:r>
                        <a:rPr lang="tr-TR" sz="2000" b="1" i="0" u="none" strike="noStrike" dirty="0" smtClean="0">
                          <a:solidFill>
                            <a:srgbClr val="000000"/>
                          </a:solidFill>
                          <a:effectLst/>
                          <a:latin typeface="Times New Roman"/>
                        </a:rPr>
                        <a:t>597.920 (TÜİK 2014)</a:t>
                      </a:r>
                      <a:endParaRPr lang="tr-TR" sz="2000" b="1" i="0" u="none" strike="noStrike" dirty="0">
                        <a:solidFill>
                          <a:srgbClr val="000000"/>
                        </a:solidFill>
                        <a:effectLst/>
                        <a:latin typeface="Times New Roman"/>
                      </a:endParaRPr>
                    </a:p>
                  </a:txBody>
                  <a:tcPr marL="9525" marR="9525" marT="9525" marB="0" anchor="b"/>
                </a:tc>
              </a:tr>
              <a:tr h="646852">
                <a:tc>
                  <a:txBody>
                    <a:bodyPr/>
                    <a:lstStyle/>
                    <a:p>
                      <a:pPr algn="l" fontAlgn="b"/>
                      <a:r>
                        <a:rPr lang="tr-TR" sz="2000" b="1" u="none" strike="noStrike" dirty="0">
                          <a:effectLst/>
                        </a:rPr>
                        <a:t>SGK </a:t>
                      </a:r>
                      <a:r>
                        <a:rPr lang="tr-TR" sz="2000" b="1" u="none" strike="noStrike" dirty="0" smtClean="0">
                          <a:effectLst/>
                        </a:rPr>
                        <a:t>İşyeri </a:t>
                      </a:r>
                      <a:r>
                        <a:rPr lang="tr-TR" sz="2000" b="1" u="none" strike="noStrike" dirty="0">
                          <a:effectLst/>
                        </a:rPr>
                        <a:t>sayısı</a:t>
                      </a:r>
                      <a:endParaRPr lang="tr-TR" sz="2000" b="1" i="0" u="none" strike="noStrike" dirty="0">
                        <a:solidFill>
                          <a:srgbClr val="000000"/>
                        </a:solidFill>
                        <a:effectLst/>
                        <a:latin typeface="Times New Roman"/>
                      </a:endParaRPr>
                    </a:p>
                  </a:txBody>
                  <a:tcPr marL="9525" marR="9525" marT="9525" marB="0" anchor="b"/>
                </a:tc>
                <a:tc>
                  <a:txBody>
                    <a:bodyPr/>
                    <a:lstStyle/>
                    <a:p>
                      <a:pPr algn="ctr" fontAlgn="b"/>
                      <a:r>
                        <a:rPr lang="tr-TR" sz="2000" b="1" i="0" u="none" strike="noStrike" dirty="0" smtClean="0">
                          <a:solidFill>
                            <a:srgbClr val="000000"/>
                          </a:solidFill>
                          <a:effectLst/>
                          <a:latin typeface="Times New Roman"/>
                        </a:rPr>
                        <a:t>7.589</a:t>
                      </a:r>
                      <a:endParaRPr lang="tr-TR" sz="2000" b="1" i="0" u="none" strike="noStrike" dirty="0">
                        <a:solidFill>
                          <a:srgbClr val="000000"/>
                        </a:solidFill>
                        <a:effectLst/>
                        <a:latin typeface="Times New Roman"/>
                      </a:endParaRPr>
                    </a:p>
                  </a:txBody>
                  <a:tcPr marL="9525" marR="9525" marT="9525" marB="0" anchor="b"/>
                </a:tc>
              </a:tr>
              <a:tr h="646852">
                <a:tc>
                  <a:txBody>
                    <a:bodyPr/>
                    <a:lstStyle/>
                    <a:p>
                      <a:pPr algn="l" fontAlgn="b"/>
                      <a:r>
                        <a:rPr lang="tr-TR" sz="2000" b="1" u="none" strike="noStrike" dirty="0">
                          <a:effectLst/>
                        </a:rPr>
                        <a:t>Emekli Sandığı (4/c)</a:t>
                      </a:r>
                      <a:endParaRPr lang="tr-TR" sz="2000" b="1" i="0" u="none" strike="noStrike" dirty="0">
                        <a:solidFill>
                          <a:srgbClr val="000000"/>
                        </a:solidFill>
                        <a:effectLst/>
                        <a:latin typeface="Times New Roman"/>
                      </a:endParaRPr>
                    </a:p>
                  </a:txBody>
                  <a:tcPr marL="9525" marR="9525" marT="9525" marB="0" anchor="b"/>
                </a:tc>
                <a:tc>
                  <a:txBody>
                    <a:bodyPr/>
                    <a:lstStyle/>
                    <a:p>
                      <a:pPr algn="ctr" fontAlgn="b"/>
                      <a:r>
                        <a:rPr lang="tr-TR" sz="2000" b="1" i="0" u="none" strike="noStrike" dirty="0" smtClean="0">
                          <a:solidFill>
                            <a:srgbClr val="000000"/>
                          </a:solidFill>
                          <a:effectLst/>
                          <a:latin typeface="Times New Roman"/>
                        </a:rPr>
                        <a:t>24.829 kişi</a:t>
                      </a:r>
                      <a:endParaRPr lang="tr-TR" sz="2000" b="1" i="0" u="none" strike="noStrike" dirty="0">
                        <a:solidFill>
                          <a:srgbClr val="000000"/>
                        </a:solidFill>
                        <a:effectLst/>
                        <a:latin typeface="Times New Roman"/>
                      </a:endParaRPr>
                    </a:p>
                  </a:txBody>
                  <a:tcPr marL="9525" marR="9525" marT="9525" marB="0" anchor="b"/>
                </a:tc>
              </a:tr>
              <a:tr h="599684">
                <a:tc>
                  <a:txBody>
                    <a:bodyPr/>
                    <a:lstStyle/>
                    <a:p>
                      <a:pPr algn="l" fontAlgn="b"/>
                      <a:r>
                        <a:rPr lang="tr-TR" sz="2000" b="1" u="none" strike="noStrike">
                          <a:effectLst/>
                        </a:rPr>
                        <a:t>Bağ-Kur (4/b)</a:t>
                      </a:r>
                      <a:endParaRPr lang="tr-TR" sz="2000" b="1" i="0" u="none" strike="noStrike">
                        <a:solidFill>
                          <a:srgbClr val="000000"/>
                        </a:solidFill>
                        <a:effectLst/>
                        <a:latin typeface="Times New Roman"/>
                      </a:endParaRPr>
                    </a:p>
                  </a:txBody>
                  <a:tcPr marL="9525" marR="9525" marT="9525" marB="0" anchor="b"/>
                </a:tc>
                <a:tc>
                  <a:txBody>
                    <a:bodyPr/>
                    <a:lstStyle/>
                    <a:p>
                      <a:pPr algn="ctr" fontAlgn="b"/>
                      <a:r>
                        <a:rPr lang="tr-TR" sz="2000" b="1" i="0" u="none" strike="noStrike" dirty="0" smtClean="0">
                          <a:solidFill>
                            <a:srgbClr val="000000"/>
                          </a:solidFill>
                          <a:effectLst/>
                          <a:latin typeface="Times New Roman"/>
                        </a:rPr>
                        <a:t>26.060 kişi</a:t>
                      </a:r>
                      <a:endParaRPr lang="tr-TR" sz="2000" b="1" i="0" u="none" strike="noStrike" dirty="0">
                        <a:solidFill>
                          <a:srgbClr val="000000"/>
                        </a:solidFill>
                        <a:effectLst/>
                        <a:latin typeface="Times New Roman"/>
                      </a:endParaRPr>
                    </a:p>
                  </a:txBody>
                  <a:tcPr marL="9525" marR="9525" marT="9525" marB="0" anchor="b"/>
                </a:tc>
              </a:tr>
              <a:tr h="599684">
                <a:tc>
                  <a:txBody>
                    <a:bodyPr/>
                    <a:lstStyle/>
                    <a:p>
                      <a:pPr algn="l" fontAlgn="b"/>
                      <a:r>
                        <a:rPr lang="tr-TR" sz="2000" b="1" u="none" strike="noStrike" dirty="0">
                          <a:effectLst/>
                        </a:rPr>
                        <a:t>SSK (4/a)</a:t>
                      </a:r>
                      <a:endParaRPr lang="tr-TR" sz="2000" b="1" i="0" u="none" strike="noStrike" dirty="0">
                        <a:solidFill>
                          <a:srgbClr val="000000"/>
                        </a:solidFill>
                        <a:effectLst/>
                        <a:latin typeface="Times New Roman"/>
                      </a:endParaRPr>
                    </a:p>
                  </a:txBody>
                  <a:tcPr marL="9525" marR="9525" marT="9525" marB="0" anchor="b"/>
                </a:tc>
                <a:tc>
                  <a:txBody>
                    <a:bodyPr/>
                    <a:lstStyle/>
                    <a:p>
                      <a:pPr algn="ctr" fontAlgn="b"/>
                      <a:r>
                        <a:rPr lang="tr-TR" sz="2000" b="1" i="0" u="none" strike="noStrike" dirty="0" smtClean="0">
                          <a:solidFill>
                            <a:srgbClr val="000000"/>
                          </a:solidFill>
                          <a:effectLst/>
                          <a:latin typeface="Times New Roman"/>
                        </a:rPr>
                        <a:t>54.017</a:t>
                      </a:r>
                      <a:r>
                        <a:rPr lang="tr-TR" sz="2000" b="1" i="0" u="none" strike="noStrike" baseline="0" dirty="0" smtClean="0">
                          <a:solidFill>
                            <a:srgbClr val="000000"/>
                          </a:solidFill>
                          <a:effectLst/>
                          <a:latin typeface="Times New Roman"/>
                        </a:rPr>
                        <a:t> kişi</a:t>
                      </a:r>
                      <a:endParaRPr lang="tr-TR" sz="2000" b="1" i="0" u="none" strike="noStrike" dirty="0">
                        <a:solidFill>
                          <a:srgbClr val="000000"/>
                        </a:solidFill>
                        <a:effectLst/>
                        <a:latin typeface="Times New Roman"/>
                      </a:endParaRPr>
                    </a:p>
                  </a:txBody>
                  <a:tcPr marL="9525" marR="9525" marT="9525" marB="0" anchor="b"/>
                </a:tc>
              </a:tr>
              <a:tr h="599684">
                <a:tc>
                  <a:txBody>
                    <a:bodyPr/>
                    <a:lstStyle/>
                    <a:p>
                      <a:pPr algn="l" fontAlgn="b"/>
                      <a:r>
                        <a:rPr lang="tr-TR" sz="2000" b="1" u="none" strike="noStrike" dirty="0">
                          <a:solidFill>
                            <a:srgbClr val="FF0000"/>
                          </a:solidFill>
                          <a:effectLst/>
                        </a:rPr>
                        <a:t>Toplam</a:t>
                      </a:r>
                      <a:endParaRPr lang="tr-TR" sz="2000" b="1" i="0" u="none" strike="noStrike" dirty="0">
                        <a:solidFill>
                          <a:srgbClr val="FF0000"/>
                        </a:solidFill>
                        <a:effectLst/>
                        <a:latin typeface="Times New Roman"/>
                      </a:endParaRPr>
                    </a:p>
                  </a:txBody>
                  <a:tcPr marL="9525" marR="9525" marT="9525" marB="0" anchor="b"/>
                </a:tc>
                <a:tc>
                  <a:txBody>
                    <a:bodyPr/>
                    <a:lstStyle/>
                    <a:p>
                      <a:pPr algn="ctr" fontAlgn="b"/>
                      <a:r>
                        <a:rPr lang="tr-TR" sz="2000" b="1" i="0" u="none" strike="noStrike" dirty="0" smtClean="0">
                          <a:solidFill>
                            <a:srgbClr val="FF0000"/>
                          </a:solidFill>
                          <a:effectLst/>
                          <a:latin typeface="Times New Roman"/>
                        </a:rPr>
                        <a:t>104.906 kişi</a:t>
                      </a:r>
                      <a:endParaRPr lang="tr-TR" sz="2000" b="1" i="0" u="none" strike="noStrike" dirty="0">
                        <a:solidFill>
                          <a:srgbClr val="FF0000"/>
                        </a:solidFill>
                        <a:effectLst/>
                        <a:latin typeface="Times New Roman"/>
                      </a:endParaRPr>
                    </a:p>
                  </a:txBody>
                  <a:tcPr marL="9525" marR="9525" marT="9525" marB="0" anchor="b"/>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850114790"/>
              </p:ext>
            </p:extLst>
          </p:nvPr>
        </p:nvGraphicFramePr>
        <p:xfrm>
          <a:off x="4864620" y="2891476"/>
          <a:ext cx="3851749" cy="3611099"/>
        </p:xfrm>
        <a:graphic>
          <a:graphicData uri="http://schemas.openxmlformats.org/drawingml/2006/table">
            <a:tbl>
              <a:tblPr>
                <a:tableStyleId>{5940675A-B579-460E-94D1-54222C63F5DA}</a:tableStyleId>
              </a:tblPr>
              <a:tblGrid>
                <a:gridCol w="2516856"/>
                <a:gridCol w="1334893"/>
              </a:tblGrid>
              <a:tr h="461555">
                <a:tc>
                  <a:txBody>
                    <a:bodyPr/>
                    <a:lstStyle/>
                    <a:p>
                      <a:pPr algn="l" fontAlgn="b"/>
                      <a:r>
                        <a:rPr lang="tr-TR" sz="1800" b="1" u="none" strike="noStrike" dirty="0" smtClean="0">
                          <a:effectLst/>
                        </a:rPr>
                        <a:t>Kayıtlı işgücü sayısı</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34.206 kişi</a:t>
                      </a:r>
                      <a:endParaRPr lang="tr-TR" sz="1800" b="1" i="0" u="none" strike="noStrike" dirty="0">
                        <a:solidFill>
                          <a:srgbClr val="000000"/>
                        </a:solidFill>
                        <a:effectLst/>
                        <a:latin typeface="Calibri"/>
                      </a:endParaRPr>
                    </a:p>
                  </a:txBody>
                  <a:tcPr marL="9525" marR="9525" marT="9525" marB="0" anchor="b">
                    <a:solidFill>
                      <a:srgbClr val="99FFCC"/>
                    </a:solidFill>
                  </a:tcPr>
                </a:tc>
              </a:tr>
              <a:tr h="461555">
                <a:tc>
                  <a:txBody>
                    <a:bodyPr/>
                    <a:lstStyle/>
                    <a:p>
                      <a:pPr algn="l" fontAlgn="b"/>
                      <a:r>
                        <a:rPr lang="tr-TR" sz="1800" b="1" u="none" strike="noStrike" dirty="0" smtClean="0">
                          <a:effectLst/>
                        </a:rPr>
                        <a:t>Kayıtlı işsiz sayısı</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18.911 kişi</a:t>
                      </a:r>
                      <a:endParaRPr lang="tr-TR" sz="1800" b="1" i="0" u="none" strike="noStrike" dirty="0">
                        <a:solidFill>
                          <a:srgbClr val="000000"/>
                        </a:solidFill>
                        <a:effectLst/>
                        <a:latin typeface="Calibri"/>
                      </a:endParaRPr>
                    </a:p>
                  </a:txBody>
                  <a:tcPr marL="9525" marR="9525" marT="9525" marB="0" anchor="b">
                    <a:solidFill>
                      <a:srgbClr val="99FFCC"/>
                    </a:solidFill>
                  </a:tcPr>
                </a:tc>
              </a:tr>
              <a:tr h="461555">
                <a:tc>
                  <a:txBody>
                    <a:bodyPr/>
                    <a:lstStyle/>
                    <a:p>
                      <a:pPr algn="l" fontAlgn="b"/>
                      <a:r>
                        <a:rPr lang="tr-TR" sz="1800" b="1" u="none" strike="noStrike" dirty="0" smtClean="0">
                          <a:effectLst/>
                        </a:rPr>
                        <a:t>Kayıtlı engelli sayısı</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614 kişi</a:t>
                      </a:r>
                      <a:endParaRPr lang="tr-TR" sz="1800" b="1" i="0" u="none" strike="noStrike" dirty="0">
                        <a:solidFill>
                          <a:srgbClr val="000000"/>
                        </a:solidFill>
                        <a:effectLst/>
                        <a:latin typeface="Calibri"/>
                      </a:endParaRPr>
                    </a:p>
                  </a:txBody>
                  <a:tcPr marL="9525" marR="9525" marT="9525" marB="0" anchor="b">
                    <a:solidFill>
                      <a:srgbClr val="99FFCC"/>
                    </a:solidFill>
                  </a:tcPr>
                </a:tc>
              </a:tr>
              <a:tr h="461555">
                <a:tc>
                  <a:txBody>
                    <a:bodyPr/>
                    <a:lstStyle/>
                    <a:p>
                      <a:pPr algn="l" fontAlgn="b"/>
                      <a:r>
                        <a:rPr lang="tr-TR" sz="1800" b="1" u="none" strike="noStrike" dirty="0" smtClean="0">
                          <a:effectLst/>
                        </a:rPr>
                        <a:t>İşe </a:t>
                      </a:r>
                      <a:r>
                        <a:rPr lang="tr-TR" sz="1800" b="1" u="none" strike="noStrike" dirty="0">
                          <a:effectLst/>
                        </a:rPr>
                        <a:t>yerleştirme</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5.490</a:t>
                      </a:r>
                      <a:r>
                        <a:rPr lang="tr-TR" sz="1800" b="1" i="0" u="none" strike="noStrike" baseline="0" dirty="0" smtClean="0">
                          <a:solidFill>
                            <a:srgbClr val="000000"/>
                          </a:solidFill>
                          <a:effectLst/>
                          <a:latin typeface="Calibri"/>
                        </a:rPr>
                        <a:t> kişi</a:t>
                      </a:r>
                      <a:endParaRPr lang="tr-TR" sz="1800" b="1" i="0" u="none" strike="noStrike" dirty="0">
                        <a:solidFill>
                          <a:srgbClr val="000000"/>
                        </a:solidFill>
                        <a:effectLst/>
                        <a:latin typeface="Calibri"/>
                      </a:endParaRPr>
                    </a:p>
                  </a:txBody>
                  <a:tcPr marL="9525" marR="9525" marT="9525" marB="0" anchor="b">
                    <a:solidFill>
                      <a:srgbClr val="99FFCC"/>
                    </a:solidFill>
                  </a:tcPr>
                </a:tc>
              </a:tr>
              <a:tr h="38021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800" b="1" u="none" strike="noStrike" dirty="0" smtClean="0">
                          <a:effectLst/>
                        </a:rPr>
                        <a:t>Görüşme sayısı</a:t>
                      </a:r>
                      <a:endParaRPr lang="tr-TR" sz="1800" b="1" i="0" u="none" strike="noStrike" dirty="0" smtClean="0">
                        <a:solidFill>
                          <a:srgbClr val="000000"/>
                        </a:solidFill>
                        <a:effectLst/>
                        <a:latin typeface="Calibri"/>
                      </a:endParaRPr>
                    </a:p>
                  </a:txBody>
                  <a:tcPr marL="9525" marR="9525" marT="9525" marB="0" anchor="b">
                    <a:solidFill>
                      <a:srgbClr val="99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Calibri"/>
                        </a:rPr>
                        <a:t>14.243</a:t>
                      </a:r>
                      <a:r>
                        <a:rPr lang="tr-TR" sz="1800" b="1" i="0" u="none" strike="noStrike" baseline="0" dirty="0" smtClean="0">
                          <a:solidFill>
                            <a:srgbClr val="000000"/>
                          </a:solidFill>
                          <a:effectLst/>
                          <a:latin typeface="Calibri"/>
                        </a:rPr>
                        <a:t> kişi</a:t>
                      </a:r>
                      <a:endParaRPr lang="tr-TR" sz="1800" b="1" i="0" u="none" strike="noStrike" dirty="0" smtClean="0">
                        <a:solidFill>
                          <a:srgbClr val="000000"/>
                        </a:solidFill>
                        <a:effectLst/>
                        <a:latin typeface="Calibri"/>
                      </a:endParaRPr>
                    </a:p>
                  </a:txBody>
                  <a:tcPr marL="9525" marR="9525" marT="9525" marB="0" anchor="b">
                    <a:solidFill>
                      <a:srgbClr val="99FFCC"/>
                    </a:solidFill>
                  </a:tcPr>
                </a:tc>
              </a:tr>
              <a:tr h="461555">
                <a:tc>
                  <a:txBody>
                    <a:bodyPr/>
                    <a:lstStyle/>
                    <a:p>
                      <a:pPr algn="l" fontAlgn="b"/>
                      <a:r>
                        <a:rPr lang="tr-TR" sz="1800" b="1" u="none" strike="noStrike" dirty="0" smtClean="0">
                          <a:effectLst/>
                        </a:rPr>
                        <a:t>AİH kursiyer sayısı</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3.629 kişi</a:t>
                      </a:r>
                      <a:endParaRPr lang="tr-TR" sz="1800" b="1" i="0" u="none" strike="noStrike" dirty="0">
                        <a:solidFill>
                          <a:srgbClr val="000000"/>
                        </a:solidFill>
                        <a:effectLst/>
                        <a:latin typeface="Calibri"/>
                      </a:endParaRPr>
                    </a:p>
                  </a:txBody>
                  <a:tcPr marL="9525" marR="9525" marT="9525" marB="0" anchor="b">
                    <a:solidFill>
                      <a:srgbClr val="99FFCC"/>
                    </a:solidFill>
                  </a:tcPr>
                </a:tc>
              </a:tr>
              <a:tr h="46155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800" b="1" u="none" strike="noStrike" dirty="0" smtClean="0">
                          <a:effectLst/>
                        </a:rPr>
                        <a:t>TYP</a:t>
                      </a:r>
                      <a:endParaRPr lang="tr-TR" sz="1800" b="1" i="0" u="none" strike="noStrike" dirty="0" smtClean="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1.240 kişi</a:t>
                      </a:r>
                      <a:endParaRPr lang="tr-TR" sz="1800" b="1" i="0" u="none" strike="noStrike" dirty="0">
                        <a:solidFill>
                          <a:srgbClr val="000000"/>
                        </a:solidFill>
                        <a:effectLst/>
                        <a:latin typeface="Calibri"/>
                      </a:endParaRPr>
                    </a:p>
                  </a:txBody>
                  <a:tcPr marL="9525" marR="9525" marT="9525" marB="0" anchor="b">
                    <a:solidFill>
                      <a:srgbClr val="99FFCC"/>
                    </a:solidFill>
                  </a:tcPr>
                </a:tc>
              </a:tr>
              <a:tr h="461555">
                <a:tc>
                  <a:txBody>
                    <a:bodyPr/>
                    <a:lstStyle/>
                    <a:p>
                      <a:pPr algn="l" fontAlgn="b"/>
                      <a:r>
                        <a:rPr lang="tr-TR" sz="1800" b="1" u="none" strike="noStrike" dirty="0">
                          <a:effectLst/>
                        </a:rPr>
                        <a:t>İ.Ö. </a:t>
                      </a:r>
                      <a:r>
                        <a:rPr lang="tr-TR" sz="1800" b="1" u="none" strike="noStrike" dirty="0" smtClean="0">
                          <a:effectLst/>
                        </a:rPr>
                        <a:t>Hak eden sayısı</a:t>
                      </a:r>
                      <a:endParaRPr lang="tr-TR" sz="1800" b="1" i="0" u="none" strike="noStrike" dirty="0">
                        <a:solidFill>
                          <a:srgbClr val="000000"/>
                        </a:solidFill>
                        <a:effectLst/>
                        <a:latin typeface="Calibri"/>
                      </a:endParaRPr>
                    </a:p>
                  </a:txBody>
                  <a:tcPr marL="9525" marR="9525" marT="9525" marB="0" anchor="b">
                    <a:solidFill>
                      <a:srgbClr val="99FFCC"/>
                    </a:solidFill>
                  </a:tcPr>
                </a:tc>
                <a:tc>
                  <a:txBody>
                    <a:bodyPr/>
                    <a:lstStyle/>
                    <a:p>
                      <a:pPr algn="ctr" fontAlgn="b"/>
                      <a:r>
                        <a:rPr lang="tr-TR" sz="1800" b="1" i="0" u="none" strike="noStrike" dirty="0" smtClean="0">
                          <a:solidFill>
                            <a:srgbClr val="000000"/>
                          </a:solidFill>
                          <a:effectLst/>
                          <a:latin typeface="Calibri"/>
                        </a:rPr>
                        <a:t>3.101 kişi</a:t>
                      </a:r>
                      <a:endParaRPr lang="tr-TR" sz="1800" b="1" i="0" u="none" strike="noStrike" dirty="0">
                        <a:solidFill>
                          <a:srgbClr val="000000"/>
                        </a:solidFill>
                        <a:effectLst/>
                        <a:latin typeface="Calibri"/>
                      </a:endParaRPr>
                    </a:p>
                  </a:txBody>
                  <a:tcPr marL="9525" marR="9525" marT="9525" marB="0" anchor="b">
                    <a:solidFill>
                      <a:srgbClr val="99FFCC"/>
                    </a:solidFill>
                  </a:tcPr>
                </a:tc>
              </a:tr>
            </a:tbl>
          </a:graphicData>
        </a:graphic>
      </p:graphicFrame>
    </p:spTree>
    <p:extLst>
      <p:ext uri="{BB962C8B-B14F-4D97-AF65-F5344CB8AC3E}">
        <p14:creationId xmlns:p14="http://schemas.microsoft.com/office/powerpoint/2010/main" val="302795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4BBB6A5-17EA-4C88-9847-949075302D3F}" type="slidenum">
              <a:rPr lang="es-ES" smtClean="0"/>
              <a:pPr>
                <a:defRPr/>
              </a:pPr>
              <a:t>6</a:t>
            </a:fld>
            <a:endParaRPr lang="es-ES"/>
          </a:p>
        </p:txBody>
      </p:sp>
      <p:sp>
        <p:nvSpPr>
          <p:cNvPr id="5" name="1 Başlık"/>
          <p:cNvSpPr>
            <a:spLocks noGrp="1"/>
          </p:cNvSpPr>
          <p:nvPr>
            <p:ph type="title"/>
          </p:nvPr>
        </p:nvSpPr>
        <p:spPr>
          <a:xfrm>
            <a:off x="673030" y="3242267"/>
            <a:ext cx="7848600" cy="914400"/>
          </a:xfrm>
        </p:spPr>
        <p:txBody>
          <a:bodyPr/>
          <a:lstStyle/>
          <a:p>
            <a:pPr fontAlgn="auto">
              <a:spcAft>
                <a:spcPts val="0"/>
              </a:spcAft>
              <a:defRPr/>
            </a:pPr>
            <a:r>
              <a:rPr lang="tr-TR" sz="5400" kern="1200" dirty="0" smtClean="0">
                <a:solidFill>
                  <a:srgbClr val="FF0000"/>
                </a:solidFill>
                <a:effectLst/>
                <a:latin typeface="Calibri" pitchFamily="34" charset="0"/>
                <a:ea typeface="Arial Unicode MS" pitchFamily="34" charset="-128"/>
                <a:cs typeface="Arial Unicode MS" pitchFamily="34" charset="-128"/>
              </a:rPr>
              <a:t>2) İSTİHDAM TEŞVİKLERİ</a:t>
            </a:r>
            <a:endParaRPr lang="tr-TR" sz="5400" kern="1200" dirty="0">
              <a:solidFill>
                <a:srgbClr val="FF0000"/>
              </a:solidFill>
              <a:effectLst/>
              <a:latin typeface="Calibr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7099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1247" y="699334"/>
            <a:ext cx="5335739" cy="720033"/>
          </a:xfrm>
        </p:spPr>
        <p:txBody>
          <a:bodyPr/>
          <a:lstStyle/>
          <a:p>
            <a:pPr algn="r"/>
            <a:r>
              <a:rPr lang="tr-TR" dirty="0" smtClean="0">
                <a:solidFill>
                  <a:srgbClr val="FF0000"/>
                </a:solidFill>
              </a:rPr>
              <a:t>Mevcut İstihdam Teşvikleri </a:t>
            </a:r>
            <a:br>
              <a:rPr lang="tr-TR" dirty="0" smtClean="0">
                <a:solidFill>
                  <a:srgbClr val="FF0000"/>
                </a:solidFill>
              </a:rPr>
            </a:br>
            <a:r>
              <a:rPr lang="tr-TR" sz="2000" dirty="0" smtClean="0">
                <a:solidFill>
                  <a:srgbClr val="FF0000"/>
                </a:solidFill>
              </a:rPr>
              <a:t>(Eylül-2014)</a:t>
            </a:r>
            <a:endParaRPr lang="tr-TR" sz="2000" dirty="0">
              <a:solidFill>
                <a:srgbClr val="FF0000"/>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265167005"/>
              </p:ext>
            </p:extLst>
          </p:nvPr>
        </p:nvGraphicFramePr>
        <p:xfrm>
          <a:off x="261149" y="1419370"/>
          <a:ext cx="8459770" cy="4312687"/>
        </p:xfrm>
        <a:graphic>
          <a:graphicData uri="http://schemas.openxmlformats.org/drawingml/2006/table">
            <a:tbl>
              <a:tblPr firstRow="1" firstCol="1" bandRow="1">
                <a:tableStyleId>{E8B1032C-EA38-4F05-BA0D-38AFFFC7BED3}</a:tableStyleId>
              </a:tblPr>
              <a:tblGrid>
                <a:gridCol w="1499199"/>
                <a:gridCol w="1199358"/>
                <a:gridCol w="5761213"/>
              </a:tblGrid>
              <a:tr h="659330">
                <a:tc>
                  <a:txBody>
                    <a:bodyPr/>
                    <a:lstStyle/>
                    <a:p>
                      <a:pPr algn="ctr">
                        <a:lnSpc>
                          <a:spcPct val="107000"/>
                        </a:lnSpc>
                        <a:spcAft>
                          <a:spcPts val="800"/>
                        </a:spcAft>
                      </a:pPr>
                      <a:r>
                        <a:rPr lang="tr-TR" sz="1200" dirty="0" smtClean="0">
                          <a:effectLst/>
                        </a:rPr>
                        <a:t>NO</a:t>
                      </a:r>
                      <a:endParaRPr lang="tr-TR" sz="1200" dirty="0">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200" dirty="0" smtClean="0">
                          <a:effectLst/>
                        </a:rPr>
                        <a:t>KANUN</a:t>
                      </a:r>
                    </a:p>
                    <a:p>
                      <a:pPr algn="ctr">
                        <a:lnSpc>
                          <a:spcPct val="107000"/>
                        </a:lnSpc>
                        <a:spcAft>
                          <a:spcPts val="800"/>
                        </a:spcAft>
                      </a:pPr>
                      <a:r>
                        <a:rPr lang="tr-TR" sz="1200" dirty="0" smtClean="0">
                          <a:effectLst/>
                        </a:rPr>
                        <a:t>TÜRÜ</a:t>
                      </a:r>
                      <a:endParaRPr lang="tr-TR" sz="1200" dirty="0">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200" dirty="0" smtClean="0">
                          <a:effectLst/>
                        </a:rPr>
                        <a:t>TEŞVİK ADI</a:t>
                      </a:r>
                      <a:endParaRPr lang="tr-TR" sz="1200" dirty="0">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dirty="0">
                          <a:solidFill>
                            <a:srgbClr val="FF0000"/>
                          </a:solidFill>
                          <a:effectLst/>
                        </a:rPr>
                        <a:t>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dirty="0">
                          <a:solidFill>
                            <a:srgbClr val="FF0000"/>
                          </a:solidFill>
                          <a:effectLst/>
                        </a:rPr>
                        <a:t>5510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smtClean="0">
                          <a:solidFill>
                            <a:srgbClr val="FF0000"/>
                          </a:solidFill>
                          <a:effectLst/>
                        </a:rPr>
                        <a:t>5 </a:t>
                      </a:r>
                      <a:r>
                        <a:rPr lang="tr-TR" sz="1800" b="1" dirty="0">
                          <a:solidFill>
                            <a:srgbClr val="FF0000"/>
                          </a:solidFill>
                          <a:effectLst/>
                        </a:rPr>
                        <a:t>Puan </a:t>
                      </a:r>
                      <a:r>
                        <a:rPr lang="tr-TR" sz="1800" b="1" dirty="0" smtClean="0">
                          <a:solidFill>
                            <a:srgbClr val="FF0000"/>
                          </a:solidFill>
                          <a:effectLst/>
                        </a:rPr>
                        <a:t>İşveren Prim </a:t>
                      </a:r>
                      <a:r>
                        <a:rPr lang="tr-TR" sz="1800" b="1" dirty="0">
                          <a:solidFill>
                            <a:srgbClr val="FF0000"/>
                          </a:solidFill>
                          <a:effectLst/>
                        </a:rPr>
                        <a:t>İndirimi Teşviki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a:effectLst/>
                        </a:rPr>
                        <a:t>2</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a:effectLst/>
                        </a:rPr>
                        <a:t>66486</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effectLst/>
                        </a:rPr>
                        <a:t>Bölgesel İstihdam Teşviki </a:t>
                      </a:r>
                      <a:r>
                        <a:rPr lang="tr-TR" sz="1800" b="1" dirty="0" smtClean="0">
                          <a:effectLst/>
                        </a:rPr>
                        <a:t>(İlave </a:t>
                      </a:r>
                      <a:r>
                        <a:rPr lang="tr-TR" sz="1800" b="1" dirty="0">
                          <a:effectLst/>
                        </a:rPr>
                        <a:t>6 </a:t>
                      </a:r>
                      <a:r>
                        <a:rPr lang="tr-TR" sz="1800" b="1" dirty="0" smtClean="0">
                          <a:effectLst/>
                        </a:rPr>
                        <a:t>Puan</a:t>
                      </a:r>
                      <a:r>
                        <a:rPr lang="tr-TR" sz="1800" b="1" dirty="0">
                          <a:effectLst/>
                        </a:rPr>
                        <a:t>)</a:t>
                      </a:r>
                      <a:endParaRPr lang="tr-TR" sz="1800" b="1" dirty="0">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dirty="0">
                          <a:solidFill>
                            <a:srgbClr val="FF0000"/>
                          </a:solidFill>
                          <a:effectLst/>
                        </a:rPr>
                        <a:t>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dirty="0">
                          <a:solidFill>
                            <a:srgbClr val="FF0000"/>
                          </a:solidFill>
                          <a:effectLst/>
                        </a:rPr>
                        <a:t>6111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solidFill>
                            <a:srgbClr val="FF0000"/>
                          </a:solidFill>
                          <a:effectLst/>
                        </a:rPr>
                        <a:t>Kadın, Genç ve Mesleki Yeterlilik Teşviki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a:effectLst/>
                        </a:rPr>
                        <a:t>4</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a:effectLst/>
                        </a:rPr>
                        <a:t>4857</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effectLst/>
                        </a:rPr>
                        <a:t>Engellilerin İstihdamının Teşviki</a:t>
                      </a:r>
                      <a:endParaRPr lang="tr-TR" sz="1800" b="1" dirty="0">
                        <a:effectLst/>
                        <a:latin typeface="+mn-lt"/>
                        <a:ea typeface="Calibri" panose="020F0502020204030204" pitchFamily="34" charset="0"/>
                        <a:cs typeface="Times New Roman" panose="02020603050405020304" pitchFamily="18" charset="0"/>
                      </a:endParaRPr>
                    </a:p>
                  </a:txBody>
                  <a:tcPr marL="5160" marR="5160" marT="6880" marB="0" anchor="ctr"/>
                </a:tc>
              </a:tr>
              <a:tr h="670741">
                <a:tc>
                  <a:txBody>
                    <a:bodyPr/>
                    <a:lstStyle/>
                    <a:p>
                      <a:pPr algn="ctr">
                        <a:lnSpc>
                          <a:spcPct val="107000"/>
                        </a:lnSpc>
                        <a:spcAft>
                          <a:spcPts val="800"/>
                        </a:spcAft>
                      </a:pPr>
                      <a:r>
                        <a:rPr lang="tr-TR" sz="1800" b="1" dirty="0">
                          <a:solidFill>
                            <a:srgbClr val="FF0000"/>
                          </a:solidFill>
                          <a:effectLst/>
                        </a:rPr>
                        <a:t>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dirty="0">
                          <a:solidFill>
                            <a:srgbClr val="FF0000"/>
                          </a:solidFill>
                          <a:effectLst/>
                        </a:rPr>
                        <a:t>25510</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solidFill>
                            <a:srgbClr val="FF0000"/>
                          </a:solidFill>
                          <a:effectLst/>
                        </a:rPr>
                        <a:t>Yatırımlarda Devlet Yardımları Kapsamında Teşvik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a:effectLst/>
                        </a:rPr>
                        <a:t>6</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a:effectLst/>
                        </a:rPr>
                        <a:t>5746</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effectLst/>
                        </a:rPr>
                        <a:t>Ar-Ge Yatırımlarının Teşviki</a:t>
                      </a:r>
                      <a:endParaRPr lang="tr-TR" sz="1800" b="1" dirty="0">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dirty="0" smtClean="0">
                          <a:effectLst/>
                          <a:latin typeface="+mn-lt"/>
                          <a:ea typeface="Calibri" panose="020F0502020204030204" pitchFamily="34" charset="0"/>
                          <a:cs typeface="Times New Roman" panose="02020603050405020304" pitchFamily="18" charset="0"/>
                        </a:rPr>
                        <a:t>7</a:t>
                      </a:r>
                      <a:endParaRPr lang="tr-TR" sz="1800" b="1" dirty="0">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a:effectLst/>
                        </a:rPr>
                        <a:t>4447</a:t>
                      </a:r>
                      <a:endParaRPr lang="tr-TR" sz="1800" b="1">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effectLst/>
                        </a:rPr>
                        <a:t>Kadın ve Genç İstihdamının Teşviki</a:t>
                      </a:r>
                      <a:endParaRPr lang="tr-TR" sz="1800" b="1" dirty="0">
                        <a:effectLst/>
                        <a:latin typeface="+mn-lt"/>
                        <a:ea typeface="Calibri" panose="020F0502020204030204" pitchFamily="34" charset="0"/>
                        <a:cs typeface="Times New Roman" panose="02020603050405020304" pitchFamily="18" charset="0"/>
                      </a:endParaRPr>
                    </a:p>
                  </a:txBody>
                  <a:tcPr marL="5160" marR="5160" marT="6880" marB="0" anchor="ctr"/>
                </a:tc>
              </a:tr>
              <a:tr h="426088">
                <a:tc>
                  <a:txBody>
                    <a:bodyPr/>
                    <a:lstStyle/>
                    <a:p>
                      <a:pPr algn="ctr">
                        <a:lnSpc>
                          <a:spcPct val="107000"/>
                        </a:lnSpc>
                        <a:spcAft>
                          <a:spcPts val="800"/>
                        </a:spcAft>
                      </a:pPr>
                      <a:r>
                        <a:rPr lang="tr-TR" sz="1800" b="1" dirty="0">
                          <a:solidFill>
                            <a:srgbClr val="FF0000"/>
                          </a:solidFill>
                          <a:effectLst/>
                          <a:latin typeface="+mn-lt"/>
                          <a:ea typeface="+mn-ea"/>
                          <a:cs typeface="+mn-cs"/>
                        </a:rPr>
                        <a:t>8</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ctr">
                        <a:lnSpc>
                          <a:spcPct val="107000"/>
                        </a:lnSpc>
                        <a:spcAft>
                          <a:spcPts val="800"/>
                        </a:spcAft>
                      </a:pPr>
                      <a:r>
                        <a:rPr lang="tr-TR" sz="1800" b="1" dirty="0">
                          <a:solidFill>
                            <a:srgbClr val="FF0000"/>
                          </a:solidFill>
                          <a:effectLst/>
                        </a:rPr>
                        <a:t>5225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c>
                  <a:txBody>
                    <a:bodyPr/>
                    <a:lstStyle/>
                    <a:p>
                      <a:pPr algn="l">
                        <a:lnSpc>
                          <a:spcPct val="107000"/>
                        </a:lnSpc>
                        <a:spcAft>
                          <a:spcPts val="800"/>
                        </a:spcAft>
                      </a:pPr>
                      <a:r>
                        <a:rPr lang="tr-TR" sz="1800" b="1" dirty="0">
                          <a:solidFill>
                            <a:srgbClr val="FF0000"/>
                          </a:solidFill>
                          <a:effectLst/>
                        </a:rPr>
                        <a:t>Kültür ve Turizm Yatırımlarının Teşviki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5160" marR="5160" marT="6880" marB="0" anchor="ctr"/>
                </a:tc>
              </a:tr>
            </a:tbl>
          </a:graphicData>
        </a:graphic>
      </p:graphicFrame>
      <p:sp>
        <p:nvSpPr>
          <p:cNvPr id="5" name="Metin kutusu 4"/>
          <p:cNvSpPr txBox="1"/>
          <p:nvPr/>
        </p:nvSpPr>
        <p:spPr>
          <a:xfrm>
            <a:off x="370332" y="6428975"/>
            <a:ext cx="1186434" cy="276999"/>
          </a:xfrm>
          <a:prstGeom prst="rect">
            <a:avLst/>
          </a:prstGeom>
          <a:noFill/>
        </p:spPr>
        <p:txBody>
          <a:bodyPr wrap="square" rtlCol="0">
            <a:spAutoFit/>
          </a:bodyPr>
          <a:lstStyle/>
          <a:p>
            <a:r>
              <a:rPr lang="tr-TR" sz="1200" dirty="0" smtClean="0"/>
              <a:t>Kaynak: SGK</a:t>
            </a:r>
            <a:endParaRPr lang="tr-TR" sz="1200" dirty="0"/>
          </a:p>
        </p:txBody>
      </p:sp>
      <p:sp>
        <p:nvSpPr>
          <p:cNvPr id="8" name="Metin kutusu 1"/>
          <p:cNvSpPr txBox="1"/>
          <p:nvPr/>
        </p:nvSpPr>
        <p:spPr>
          <a:xfrm>
            <a:off x="1733267" y="6059606"/>
            <a:ext cx="6987652" cy="798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1800" b="1" dirty="0">
                <a:solidFill>
                  <a:srgbClr val="FF0000"/>
                </a:solidFill>
              </a:rPr>
              <a:t>İstihdam teşvikleri kapsamında 2008</a:t>
            </a:r>
            <a:r>
              <a:rPr lang="tr-TR" sz="1800" b="1" baseline="0" dirty="0">
                <a:solidFill>
                  <a:srgbClr val="FF0000"/>
                </a:solidFill>
              </a:rPr>
              <a:t>  yılından bu </a:t>
            </a:r>
            <a:r>
              <a:rPr lang="tr-TR" sz="1800" b="1" baseline="0" dirty="0" smtClean="0">
                <a:solidFill>
                  <a:srgbClr val="FF0000"/>
                </a:solidFill>
              </a:rPr>
              <a:t>yana</a:t>
            </a:r>
            <a:r>
              <a:rPr lang="tr-TR" sz="1800" b="1" dirty="0" smtClean="0">
                <a:solidFill>
                  <a:srgbClr val="FF0000"/>
                </a:solidFill>
              </a:rPr>
              <a:t> </a:t>
            </a:r>
          </a:p>
          <a:p>
            <a:pPr algn="ctr"/>
            <a:r>
              <a:rPr lang="tr-TR" sz="1800" b="1" baseline="0" dirty="0" smtClean="0">
                <a:solidFill>
                  <a:srgbClr val="FF0000"/>
                </a:solidFill>
              </a:rPr>
              <a:t>40.345 Milyon</a:t>
            </a:r>
            <a:r>
              <a:rPr lang="tr-TR" sz="1800" b="1" dirty="0" smtClean="0">
                <a:solidFill>
                  <a:srgbClr val="FF0000"/>
                </a:solidFill>
              </a:rPr>
              <a:t> </a:t>
            </a:r>
            <a:r>
              <a:rPr lang="tr-TR" sz="1800" b="1" baseline="0" dirty="0" smtClean="0">
                <a:solidFill>
                  <a:srgbClr val="FF0000"/>
                </a:solidFill>
              </a:rPr>
              <a:t>TL kamu </a:t>
            </a:r>
            <a:r>
              <a:rPr lang="tr-TR" sz="1800" b="1" baseline="0" dirty="0">
                <a:solidFill>
                  <a:srgbClr val="FF0000"/>
                </a:solidFill>
              </a:rPr>
              <a:t>harcaması yapılmıştır.</a:t>
            </a:r>
            <a:endParaRPr lang="tr-TR" sz="1800" b="1" dirty="0">
              <a:solidFill>
                <a:srgbClr val="FF0000"/>
              </a:solidFill>
            </a:endParaRPr>
          </a:p>
        </p:txBody>
      </p:sp>
    </p:spTree>
    <p:extLst>
      <p:ext uri="{BB962C8B-B14F-4D97-AF65-F5344CB8AC3E}">
        <p14:creationId xmlns:p14="http://schemas.microsoft.com/office/powerpoint/2010/main" val="74158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42617" y="664792"/>
            <a:ext cx="5396666" cy="686336"/>
          </a:xfrm>
        </p:spPr>
        <p:txBody>
          <a:bodyPr>
            <a:normAutofit fontScale="90000"/>
          </a:bodyPr>
          <a:lstStyle/>
          <a:p>
            <a:pPr algn="r"/>
            <a:r>
              <a:rPr lang="tr-TR" b="1" dirty="0" smtClean="0">
                <a:solidFill>
                  <a:srgbClr val="FF0000"/>
                </a:solidFill>
              </a:rPr>
              <a:t>5 Puanlık İşveren Prim İndirimi</a:t>
            </a:r>
            <a:br>
              <a:rPr lang="tr-TR" b="1" dirty="0" smtClean="0">
                <a:solidFill>
                  <a:srgbClr val="FF0000"/>
                </a:solidFill>
              </a:rPr>
            </a:br>
            <a:r>
              <a:rPr lang="tr-TR" dirty="0" smtClean="0">
                <a:solidFill>
                  <a:srgbClr val="FF0000"/>
                </a:solidFill>
              </a:rPr>
              <a:t>5510</a:t>
            </a:r>
            <a:endParaRPr lang="tr-TR" b="1" dirty="0">
              <a:solidFill>
                <a:srgbClr val="FF0000"/>
              </a:solidFill>
            </a:endParaRPr>
          </a:p>
        </p:txBody>
      </p:sp>
      <p:graphicFrame>
        <p:nvGraphicFramePr>
          <p:cNvPr id="4" name="İçerik Yer Tutucusu 8"/>
          <p:cNvGraphicFramePr>
            <a:graphicFrameLocks/>
          </p:cNvGraphicFramePr>
          <p:nvPr>
            <p:extLst>
              <p:ext uri="{D42A27DB-BD31-4B8C-83A1-F6EECF244321}">
                <p14:modId xmlns:p14="http://schemas.microsoft.com/office/powerpoint/2010/main" val="1087398959"/>
              </p:ext>
            </p:extLst>
          </p:nvPr>
        </p:nvGraphicFramePr>
        <p:xfrm>
          <a:off x="485519" y="1618625"/>
          <a:ext cx="8242110" cy="4864062"/>
        </p:xfrm>
        <a:graphic>
          <a:graphicData uri="http://schemas.openxmlformats.org/drawingml/2006/table">
            <a:tbl>
              <a:tblPr firstRow="1" bandRow="1">
                <a:tableStyleId>{5940675A-B579-460E-94D1-54222C63F5DA}</a:tableStyleId>
              </a:tblPr>
              <a:tblGrid>
                <a:gridCol w="3758935"/>
                <a:gridCol w="4483175"/>
              </a:tblGrid>
              <a:tr h="524860">
                <a:tc>
                  <a:txBody>
                    <a:bodyPr/>
                    <a:lstStyle/>
                    <a:p>
                      <a:pPr algn="ctr" fontAlgn="ctr"/>
                      <a:r>
                        <a:rPr lang="tr-TR" sz="2000" b="1" u="none" strike="noStrike" dirty="0" smtClean="0">
                          <a:effectLst/>
                        </a:rPr>
                        <a:t>BİLGİ</a:t>
                      </a:r>
                      <a:endParaRPr lang="tr-TR" sz="2000" b="1" i="0" u="none" strike="noStrike" dirty="0">
                        <a:solidFill>
                          <a:srgbClr val="000000"/>
                        </a:solidFill>
                        <a:effectLst/>
                        <a:latin typeface="+mn-lt"/>
                      </a:endParaRPr>
                    </a:p>
                  </a:txBody>
                  <a:tcPr marL="4763" marR="4763" marT="6350" marB="0" anchor="ctr"/>
                </a:tc>
                <a:tc>
                  <a:txBody>
                    <a:bodyPr/>
                    <a:lstStyle/>
                    <a:p>
                      <a:pPr algn="ctr" fontAlgn="ctr"/>
                      <a:r>
                        <a:rPr lang="tr-TR" sz="2000" b="1" u="none" strike="noStrike" dirty="0" smtClean="0">
                          <a:effectLst/>
                        </a:rPr>
                        <a:t>KOŞULLARI</a:t>
                      </a:r>
                      <a:endParaRPr lang="tr-TR" sz="2000" b="1" i="0" u="none" strike="noStrike" dirty="0">
                        <a:solidFill>
                          <a:srgbClr val="000000"/>
                        </a:solidFill>
                        <a:effectLst/>
                        <a:latin typeface="+mn-lt"/>
                      </a:endParaRPr>
                    </a:p>
                  </a:txBody>
                  <a:tcPr marL="4763" marR="4763" marT="6350" marB="0" anchor="ctr"/>
                </a:tc>
              </a:tr>
              <a:tr h="4339202">
                <a:tc>
                  <a:txBody>
                    <a:bodyPr/>
                    <a:lstStyle/>
                    <a:p>
                      <a:pPr marL="800100" lvl="1" indent="-342900" algn="l" fontAlgn="ctr">
                        <a:buFontTx/>
                        <a:buChar char="-"/>
                      </a:pPr>
                      <a:endParaRPr lang="tr-TR" sz="2000" u="none" strike="noStrike" dirty="0" smtClean="0">
                        <a:effectLst/>
                      </a:endParaRPr>
                    </a:p>
                    <a:p>
                      <a:pPr marL="800100" lvl="1" indent="-342900" algn="l" fontAlgn="ctr">
                        <a:buFontTx/>
                        <a:buChar char="-"/>
                      </a:pPr>
                      <a:r>
                        <a:rPr lang="tr-TR" sz="2000" b="1" u="none" strike="noStrike" dirty="0" smtClean="0">
                          <a:solidFill>
                            <a:srgbClr val="FF0000"/>
                          </a:solidFill>
                          <a:effectLst/>
                        </a:rPr>
                        <a:t>SGK </a:t>
                      </a:r>
                      <a:r>
                        <a:rPr lang="tr-TR" sz="2000" b="1" u="none" strike="noStrike" dirty="0">
                          <a:solidFill>
                            <a:srgbClr val="FF0000"/>
                          </a:solidFill>
                          <a:effectLst/>
                        </a:rPr>
                        <a:t>prim borçlarını düzenli olarak </a:t>
                      </a:r>
                      <a:r>
                        <a:rPr lang="tr-TR" sz="2000" b="1" u="none" strike="noStrike" dirty="0" smtClean="0">
                          <a:solidFill>
                            <a:srgbClr val="FF0000"/>
                          </a:solidFill>
                          <a:effectLst/>
                        </a:rPr>
                        <a:t>ödeyen ve kayıt dışı sigortalı çalıştırmayan </a:t>
                      </a:r>
                      <a:r>
                        <a:rPr lang="tr-TR" sz="2000" b="1" u="none" strike="noStrike" dirty="0">
                          <a:solidFill>
                            <a:srgbClr val="FF0000"/>
                          </a:solidFill>
                          <a:effectLst/>
                        </a:rPr>
                        <a:t>işverenler için </a:t>
                      </a:r>
                      <a:r>
                        <a:rPr lang="tr-TR" sz="2000" b="1" u="none" strike="noStrike" dirty="0">
                          <a:solidFill>
                            <a:srgbClr val="000099"/>
                          </a:solidFill>
                          <a:effectLst/>
                        </a:rPr>
                        <a:t>sigorta primi işveren hissesinin 5 puanlık </a:t>
                      </a:r>
                      <a:r>
                        <a:rPr lang="tr-TR" sz="2000" b="1" u="none" strike="noStrike" dirty="0">
                          <a:solidFill>
                            <a:srgbClr val="FF0000"/>
                          </a:solidFill>
                          <a:effectLst/>
                        </a:rPr>
                        <a:t>bölümü Hazine tarafından </a:t>
                      </a:r>
                      <a:r>
                        <a:rPr lang="tr-TR" sz="2000" b="1" u="none" strike="noStrike" dirty="0" smtClean="0">
                          <a:solidFill>
                            <a:srgbClr val="FF0000"/>
                          </a:solidFill>
                          <a:effectLst/>
                        </a:rPr>
                        <a:t>karşılanmaktadı</a:t>
                      </a:r>
                      <a:r>
                        <a:rPr lang="tr-TR" sz="2000" u="none" strike="noStrike" dirty="0" smtClean="0">
                          <a:solidFill>
                            <a:srgbClr val="FF0000"/>
                          </a:solidFill>
                          <a:effectLst/>
                        </a:rPr>
                        <a:t>r.</a:t>
                      </a:r>
                    </a:p>
                    <a:p>
                      <a:pPr marL="800100" lvl="1" indent="-342900" algn="l" fontAlgn="ctr">
                        <a:buFontTx/>
                        <a:buChar char="-"/>
                      </a:pPr>
                      <a:endParaRPr lang="tr-TR" sz="2000" u="none" strike="noStrike" dirty="0" smtClean="0">
                        <a:effectLst/>
                      </a:endParaRPr>
                    </a:p>
                    <a:p>
                      <a:pPr marL="800100" lvl="1" indent="-342900" algn="l" fontAlgn="ctr">
                        <a:buFontTx/>
                        <a:buChar char="-"/>
                      </a:pPr>
                      <a:r>
                        <a:rPr lang="tr-TR" sz="2000" u="none" strike="noStrike" dirty="0" smtClean="0">
                          <a:effectLst/>
                        </a:rPr>
                        <a:t>01.10.2008 </a:t>
                      </a:r>
                      <a:r>
                        <a:rPr lang="tr-TR" sz="2000" u="none" strike="noStrike" dirty="0">
                          <a:effectLst/>
                        </a:rPr>
                        <a:t>tarihi </a:t>
                      </a:r>
                      <a:r>
                        <a:rPr lang="tr-TR" sz="2000" u="none" strike="noStrike" dirty="0" smtClean="0">
                          <a:effectLst/>
                        </a:rPr>
                        <a:t>itibarıyla </a:t>
                      </a:r>
                      <a:r>
                        <a:rPr lang="tr-TR" sz="2000" u="none" strike="noStrike" dirty="0">
                          <a:effectLst/>
                        </a:rPr>
                        <a:t>süresiz olarak uygulanmaya başlamıştır.</a:t>
                      </a:r>
                      <a:endParaRPr lang="tr-TR" sz="2000" b="0" i="0" u="none" strike="noStrike" dirty="0">
                        <a:solidFill>
                          <a:srgbClr val="000000"/>
                        </a:solidFill>
                        <a:effectLst/>
                        <a:latin typeface="Calibri"/>
                      </a:endParaRPr>
                    </a:p>
                  </a:txBody>
                  <a:tcPr marL="4763" marR="4763" marT="6350" marB="0"/>
                </a:tc>
                <a:tc>
                  <a:txBody>
                    <a:bodyPr/>
                    <a:lstStyle/>
                    <a:p>
                      <a:pPr marL="800100" lvl="1" indent="-342900" algn="l" fontAlgn="ctr">
                        <a:buFontTx/>
                        <a:buChar char="-"/>
                      </a:pPr>
                      <a:r>
                        <a:rPr lang="tr-TR" sz="2000" u="none" strike="noStrike" kern="1200" dirty="0" smtClean="0">
                          <a:effectLst/>
                        </a:rPr>
                        <a:t>Uzun </a:t>
                      </a:r>
                      <a:r>
                        <a:rPr lang="tr-TR" sz="2000" u="none" strike="noStrike" kern="1200" dirty="0">
                          <a:effectLst/>
                        </a:rPr>
                        <a:t>vadeli sigorta kollarına tabi </a:t>
                      </a:r>
                      <a:r>
                        <a:rPr lang="tr-TR" sz="2000" u="none" strike="noStrike" kern="1200" dirty="0" smtClean="0">
                          <a:effectLst/>
                        </a:rPr>
                        <a:t>sigortalılar</a:t>
                      </a:r>
                    </a:p>
                    <a:p>
                      <a:pPr marL="800100" lvl="1" indent="-342900" algn="l" fontAlgn="ctr">
                        <a:buFontTx/>
                        <a:buChar char="-"/>
                      </a:pPr>
                      <a:endParaRPr lang="tr-TR" sz="2000" u="none" strike="noStrike" kern="1200" dirty="0">
                        <a:effectLst/>
                      </a:endParaRPr>
                    </a:p>
                    <a:p>
                      <a:pPr marL="800100" lvl="1" indent="-342900" algn="l" fontAlgn="ctr">
                        <a:buFontTx/>
                        <a:buChar char="-"/>
                      </a:pPr>
                      <a:r>
                        <a:rPr lang="tr-TR" sz="2000" u="none" strike="noStrike" kern="1200" dirty="0" smtClean="0">
                          <a:effectLst/>
                        </a:rPr>
                        <a:t>İşyerinin sigorta prim ve idari para cezası borcunun bulunmamasının yanı sıra SGK </a:t>
                      </a:r>
                      <a:r>
                        <a:rPr lang="tr-TR" sz="2000" u="none" strike="noStrike" kern="1200" dirty="0">
                          <a:effectLst/>
                        </a:rPr>
                        <a:t>prim </a:t>
                      </a:r>
                      <a:r>
                        <a:rPr lang="tr-TR" sz="2000" u="none" strike="noStrike" kern="1200" dirty="0" smtClean="0">
                          <a:effectLst/>
                        </a:rPr>
                        <a:t>borçlarını da </a:t>
                      </a:r>
                      <a:r>
                        <a:rPr lang="tr-TR" sz="2000" u="none" strike="noStrike" kern="1200" dirty="0">
                          <a:effectLst/>
                        </a:rPr>
                        <a:t>düzenli olarak ödemesi </a:t>
                      </a:r>
                      <a:r>
                        <a:rPr lang="tr-TR" sz="2000" u="none" strike="noStrike" kern="1200" dirty="0" smtClean="0">
                          <a:effectLst/>
                        </a:rPr>
                        <a:t>gerekmektedir.</a:t>
                      </a:r>
                      <a:r>
                        <a:rPr lang="tr-TR" sz="2000" u="none" strike="noStrike" kern="1200" baseline="0" dirty="0" smtClean="0">
                          <a:effectLst/>
                        </a:rPr>
                        <a:t> </a:t>
                      </a:r>
                    </a:p>
                    <a:p>
                      <a:pPr marL="800100" lvl="1" indent="-342900" algn="l" fontAlgn="ctr">
                        <a:buFontTx/>
                        <a:buChar char="-"/>
                      </a:pPr>
                      <a:endParaRPr lang="tr-TR" sz="2000" u="none" strike="noStrike" kern="1200" baseline="0" dirty="0" smtClean="0">
                        <a:effectLst/>
                      </a:endParaRPr>
                    </a:p>
                    <a:p>
                      <a:pPr marL="800100" lvl="1" indent="-342900" algn="just" fontAlgn="ctr">
                        <a:buFontTx/>
                        <a:buChar char="-"/>
                      </a:pPr>
                      <a:r>
                        <a:rPr lang="tr-TR" sz="2000" u="none" strike="noStrike" kern="1200" dirty="0" smtClean="0">
                          <a:effectLst/>
                        </a:rPr>
                        <a:t>Sigortalıların </a:t>
                      </a:r>
                      <a:r>
                        <a:rPr lang="tr-TR" sz="2000" u="none" strike="noStrike" kern="1200" dirty="0">
                          <a:effectLst/>
                        </a:rPr>
                        <a:t>prime esas </a:t>
                      </a:r>
                      <a:r>
                        <a:rPr lang="tr-TR" sz="2000" u="none" strike="noStrike" kern="1200" dirty="0" smtClean="0">
                          <a:effectLst/>
                        </a:rPr>
                        <a:t>kazanç </a:t>
                      </a:r>
                      <a:r>
                        <a:rPr lang="tr-TR" sz="2000" u="none" strike="noStrike" kern="1200" dirty="0">
                          <a:effectLst/>
                        </a:rPr>
                        <a:t>üst sınırına kadar olan kazançları </a:t>
                      </a:r>
                      <a:r>
                        <a:rPr lang="tr-TR" sz="2000" u="none" strike="noStrike" kern="1200" dirty="0" smtClean="0">
                          <a:effectLst/>
                        </a:rPr>
                        <a:t>için </a:t>
                      </a:r>
                      <a:r>
                        <a:rPr lang="tr-TR" sz="2000" u="none" strike="noStrike" kern="1200" dirty="0">
                          <a:effectLst/>
                        </a:rPr>
                        <a:t>bu teşvikten yararlanılabilmektedir.</a:t>
                      </a:r>
                      <a:endParaRPr lang="tr-TR" sz="2000" u="none" strike="noStrike" kern="1200" dirty="0">
                        <a:solidFill>
                          <a:schemeClr val="dk1"/>
                        </a:solidFill>
                        <a:effectLst/>
                        <a:latin typeface="+mn-lt"/>
                        <a:ea typeface="+mn-ea"/>
                        <a:cs typeface="+mn-cs"/>
                      </a:endParaRPr>
                    </a:p>
                  </a:txBody>
                  <a:tcPr marL="4763" marR="4763" marT="6350" marB="0"/>
                </a:tc>
              </a:tr>
            </a:tbl>
          </a:graphicData>
        </a:graphic>
      </p:graphicFrame>
    </p:spTree>
    <p:extLst>
      <p:ext uri="{BB962C8B-B14F-4D97-AF65-F5344CB8AC3E}">
        <p14:creationId xmlns:p14="http://schemas.microsoft.com/office/powerpoint/2010/main" val="416063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13444" y="507842"/>
            <a:ext cx="3671248" cy="611275"/>
          </a:xfrm>
        </p:spPr>
        <p:txBody>
          <a:bodyPr>
            <a:noAutofit/>
          </a:bodyPr>
          <a:lstStyle/>
          <a:p>
            <a:pPr algn="r"/>
            <a:r>
              <a:rPr lang="tr-TR" sz="2000" b="1" dirty="0">
                <a:solidFill>
                  <a:srgbClr val="FF0000"/>
                </a:solidFill>
              </a:rPr>
              <a:t>Bölgesel İstihdam </a:t>
            </a:r>
            <a:r>
              <a:rPr lang="tr-TR" sz="2000" b="1" dirty="0" smtClean="0">
                <a:solidFill>
                  <a:srgbClr val="FF0000"/>
                </a:solidFill>
              </a:rPr>
              <a:t>Teşviki </a:t>
            </a:r>
            <a:r>
              <a:rPr lang="tr-TR" sz="2000" dirty="0">
                <a:solidFill>
                  <a:srgbClr val="FF0000"/>
                </a:solidFill>
              </a:rPr>
              <a:t/>
            </a:r>
            <a:br>
              <a:rPr lang="tr-TR" sz="2000" dirty="0">
                <a:solidFill>
                  <a:srgbClr val="FF0000"/>
                </a:solidFill>
              </a:rPr>
            </a:br>
            <a:r>
              <a:rPr lang="tr-TR" sz="2000" b="1" dirty="0" smtClean="0">
                <a:solidFill>
                  <a:srgbClr val="FF0000"/>
                </a:solidFill>
              </a:rPr>
              <a:t>İlave 6 Puanlık İndirim</a:t>
            </a:r>
            <a:endParaRPr lang="tr-TR" sz="2000" b="1" dirty="0">
              <a:solidFill>
                <a:srgbClr val="FF0000"/>
              </a:solidFill>
            </a:endParaRPr>
          </a:p>
        </p:txBody>
      </p:sp>
      <p:graphicFrame>
        <p:nvGraphicFramePr>
          <p:cNvPr id="5" name="İçerik Yer Tutucusu 4"/>
          <p:cNvGraphicFramePr>
            <a:graphicFrameLocks/>
          </p:cNvGraphicFramePr>
          <p:nvPr>
            <p:extLst>
              <p:ext uri="{D42A27DB-BD31-4B8C-83A1-F6EECF244321}">
                <p14:modId xmlns:p14="http://schemas.microsoft.com/office/powerpoint/2010/main" val="2168137301"/>
              </p:ext>
            </p:extLst>
          </p:nvPr>
        </p:nvGraphicFramePr>
        <p:xfrm>
          <a:off x="300251" y="1196237"/>
          <a:ext cx="8584441" cy="5712460"/>
        </p:xfrm>
        <a:graphic>
          <a:graphicData uri="http://schemas.openxmlformats.org/drawingml/2006/table">
            <a:tbl>
              <a:tblPr firstRow="1" bandRow="1">
                <a:tableStyleId>{5940675A-B579-460E-94D1-54222C63F5DA}</a:tableStyleId>
              </a:tblPr>
              <a:tblGrid>
                <a:gridCol w="4705321"/>
                <a:gridCol w="3879120"/>
              </a:tblGrid>
              <a:tr h="253596">
                <a:tc>
                  <a:txBody>
                    <a:bodyPr/>
                    <a:lstStyle/>
                    <a:p>
                      <a:pPr algn="ctr" fontAlgn="ctr"/>
                      <a:r>
                        <a:rPr lang="tr-TR" sz="1800" b="1" u="none" strike="noStrike" dirty="0" smtClean="0">
                          <a:effectLst/>
                        </a:rPr>
                        <a:t>BİLGİ</a:t>
                      </a:r>
                      <a:endParaRPr lang="tr-TR" sz="1800" b="1" i="0" u="none" strike="noStrike" dirty="0">
                        <a:solidFill>
                          <a:srgbClr val="000000"/>
                        </a:solidFill>
                        <a:effectLst/>
                        <a:latin typeface="+mn-lt"/>
                      </a:endParaRPr>
                    </a:p>
                  </a:txBody>
                  <a:tcPr marL="4763" marR="4763" marT="6350" marB="0" anchor="ctr"/>
                </a:tc>
                <a:tc>
                  <a:txBody>
                    <a:bodyPr/>
                    <a:lstStyle/>
                    <a:p>
                      <a:pPr algn="ctr" fontAlgn="ctr"/>
                      <a:r>
                        <a:rPr lang="tr-TR" sz="1800" b="1" u="none" strike="noStrike" dirty="0" smtClean="0">
                          <a:effectLst/>
                        </a:rPr>
                        <a:t>KOŞULLARI</a:t>
                      </a:r>
                      <a:endParaRPr lang="tr-TR" sz="1800" b="1" i="0" u="none" strike="noStrike" dirty="0">
                        <a:solidFill>
                          <a:srgbClr val="000000"/>
                        </a:solidFill>
                        <a:effectLst/>
                        <a:latin typeface="+mn-lt"/>
                      </a:endParaRPr>
                    </a:p>
                  </a:txBody>
                  <a:tcPr marL="4763" marR="4763" marT="6350" marB="0" anchor="ctr"/>
                </a:tc>
              </a:tr>
              <a:tr h="5155684">
                <a:tc>
                  <a:txBody>
                    <a:bodyPr/>
                    <a:lstStyle/>
                    <a:p>
                      <a:pPr marL="457200" lvl="1" indent="0">
                        <a:buFontTx/>
                        <a:buNone/>
                      </a:pPr>
                      <a:endParaRPr lang="tr-TR" sz="1800" kern="1200" baseline="0" dirty="0" smtClean="0">
                        <a:effectLst/>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tr-TR" sz="2000" kern="1200" dirty="0" smtClean="0">
                          <a:effectLst/>
                        </a:rPr>
                        <a:t>31.12.2012 tarihine kadar uygulandı.</a:t>
                      </a:r>
                      <a:r>
                        <a:rPr lang="tr-TR" sz="2000" b="1" kern="1200" dirty="0" smtClean="0">
                          <a:solidFill>
                            <a:srgbClr val="0070C0"/>
                          </a:solidFill>
                          <a:effectLst/>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sz="2000" kern="1200" dirty="0" smtClean="0">
                        <a:effectLst/>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tr-TR" sz="2000" kern="1200" dirty="0" smtClean="0">
                          <a:effectLst/>
                        </a:rPr>
                        <a:t>Fert başına gayrisafi yurt içi hâsıla tutarı </a:t>
                      </a:r>
                      <a:r>
                        <a:rPr lang="tr-TR" sz="2000" u="sng" kern="1200" dirty="0" smtClean="0">
                          <a:effectLst/>
                        </a:rPr>
                        <a:t>1500 dolar veya daha az olan illerde,</a:t>
                      </a:r>
                    </a:p>
                    <a:p>
                      <a:pPr marL="800100" marR="0" lvl="1" indent="-342900" algn="l" defTabSz="914400" rtl="0" eaLnBrk="1" fontAlgn="auto" latinLnBrk="0" hangingPunct="1">
                        <a:lnSpc>
                          <a:spcPct val="100000"/>
                        </a:lnSpc>
                        <a:spcBef>
                          <a:spcPts val="0"/>
                        </a:spcBef>
                        <a:spcAft>
                          <a:spcPts val="0"/>
                        </a:spcAft>
                        <a:buClrTx/>
                        <a:buSzTx/>
                        <a:buFontTx/>
                        <a:buChar char="-"/>
                        <a:tabLst/>
                        <a:defRPr/>
                      </a:pPr>
                      <a:endParaRPr lang="tr-TR" sz="2000" u="sng" kern="1200" dirty="0" smtClean="0">
                        <a:effectLst/>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tr-TR" sz="2000" u="sng" kern="1200" dirty="0" smtClean="0">
                          <a:effectLst/>
                        </a:rPr>
                        <a:t>En az 10</a:t>
                      </a:r>
                      <a:r>
                        <a:rPr lang="tr-TR" sz="2000" u="sng" kern="1200" baseline="0" dirty="0" smtClean="0">
                          <a:effectLst/>
                        </a:rPr>
                        <a:t> işçi</a:t>
                      </a:r>
                      <a:r>
                        <a:rPr lang="tr-TR" sz="2000" kern="1200" dirty="0" smtClean="0">
                          <a:effectLst/>
                        </a:rPr>
                        <a:t>, </a:t>
                      </a:r>
                    </a:p>
                    <a:p>
                      <a:pPr marL="800100" marR="0" lvl="1" indent="-342900" algn="l" defTabSz="914400" rtl="0" eaLnBrk="1" fontAlgn="auto" latinLnBrk="0" hangingPunct="1">
                        <a:lnSpc>
                          <a:spcPct val="100000"/>
                        </a:lnSpc>
                        <a:spcBef>
                          <a:spcPts val="0"/>
                        </a:spcBef>
                        <a:spcAft>
                          <a:spcPts val="0"/>
                        </a:spcAft>
                        <a:buClrTx/>
                        <a:buSzTx/>
                        <a:buFontTx/>
                        <a:buChar char="-"/>
                        <a:tabLst/>
                        <a:defRPr/>
                      </a:pPr>
                      <a:endParaRPr lang="tr-TR" sz="2000" kern="1200" dirty="0" smtClean="0">
                        <a:effectLst/>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tr-TR" sz="2000" b="0" kern="1200" dirty="0" smtClean="0">
                          <a:solidFill>
                            <a:schemeClr val="tx1"/>
                          </a:solidFill>
                          <a:effectLst/>
                        </a:rPr>
                        <a:t>İşveren sigorta primlerinin; </a:t>
                      </a:r>
                      <a:r>
                        <a:rPr lang="tr-TR" sz="2000" b="0" u="sng" kern="1200" dirty="0" smtClean="0">
                          <a:solidFill>
                            <a:schemeClr val="tx1"/>
                          </a:solidFill>
                          <a:effectLst/>
                        </a:rPr>
                        <a:t>organize sanayi veya endüstri bölgelerinde kurulu iş yerleri için tamamı, diğer yerlerdeki iş yerleri için %80’i </a:t>
                      </a:r>
                      <a:r>
                        <a:rPr lang="tr-TR" sz="2000" b="0" kern="1200" dirty="0" smtClean="0">
                          <a:solidFill>
                            <a:schemeClr val="tx1"/>
                          </a:solidFill>
                          <a:effectLst/>
                        </a:rPr>
                        <a:t>Hazinece karşılanmaktadır. </a:t>
                      </a:r>
                      <a:r>
                        <a:rPr lang="tr-TR" sz="2000" b="1" kern="1200" dirty="0" smtClean="0">
                          <a:solidFill>
                            <a:srgbClr val="FF0000"/>
                          </a:solidFill>
                          <a:effectLst/>
                        </a:rPr>
                        <a:t>2013 yılında revize edilmiştir</a:t>
                      </a:r>
                    </a:p>
                    <a:p>
                      <a:pPr marL="800100" marR="0" lvl="1" indent="-342900" algn="l" defTabSz="914400" rtl="0" eaLnBrk="1" fontAlgn="auto" latinLnBrk="0" hangingPunct="1">
                        <a:lnSpc>
                          <a:spcPct val="100000"/>
                        </a:lnSpc>
                        <a:spcBef>
                          <a:spcPts val="0"/>
                        </a:spcBef>
                        <a:spcAft>
                          <a:spcPts val="0"/>
                        </a:spcAft>
                        <a:buClrTx/>
                        <a:buSzTx/>
                        <a:buFontTx/>
                        <a:buChar char="-"/>
                        <a:tabLst/>
                        <a:defRPr/>
                      </a:pPr>
                      <a:endParaRPr lang="tr-TR" sz="1800" b="0" kern="1200" dirty="0" smtClean="0">
                        <a:solidFill>
                          <a:schemeClr val="tx1"/>
                        </a:solidFill>
                        <a:effectLst/>
                        <a:latin typeface="+mn-lt"/>
                        <a:ea typeface="+mn-ea"/>
                        <a:cs typeface="+mn-cs"/>
                      </a:endParaRPr>
                    </a:p>
                  </a:txBody>
                  <a:tcPr marL="4763" marR="4763" marT="6350" marB="0"/>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800" kern="1200"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lang="tr-TR" sz="1800" kern="1200" dirty="0" smtClean="0">
                          <a:effectLst/>
                        </a:rPr>
                        <a:t>--Buna göre, uygulanmakta olan </a:t>
                      </a:r>
                      <a:r>
                        <a:rPr lang="tr-TR" sz="1800" u="sng" kern="1200" dirty="0" smtClean="0">
                          <a:effectLst/>
                        </a:rPr>
                        <a:t>5 puanlık sosyal güvenlik primi işveren payı indirimine ilaveten</a:t>
                      </a:r>
                      <a:r>
                        <a:rPr lang="tr-TR" sz="1800" kern="1200" dirty="0" smtClean="0">
                          <a:effectLst/>
                        </a:rPr>
                        <a:t>, Bakanlar Kurulunca sosyo-ekonomik gelişmişlik endeksleri dikkate alınmak suretiyle belirlenen</a:t>
                      </a: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800" kern="1200"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endParaRPr lang="tr-TR" sz="1800" kern="1200" dirty="0" smtClean="0">
                        <a:effectLst/>
                      </a:endParaRPr>
                    </a:p>
                    <a:p>
                      <a:pPr marL="457200" marR="0" lvl="1" indent="0" algn="l" defTabSz="914400" rtl="0" eaLnBrk="1" fontAlgn="ctr" latinLnBrk="0" hangingPunct="1">
                        <a:lnSpc>
                          <a:spcPct val="100000"/>
                        </a:lnSpc>
                        <a:spcBef>
                          <a:spcPts val="0"/>
                        </a:spcBef>
                        <a:spcAft>
                          <a:spcPts val="0"/>
                        </a:spcAft>
                        <a:buClrTx/>
                        <a:buSzTx/>
                        <a:buFontTx/>
                        <a:buNone/>
                        <a:tabLst/>
                        <a:defRPr/>
                      </a:pPr>
                      <a:r>
                        <a:rPr lang="tr-TR" sz="1800" b="0" u="none" kern="1200" dirty="0" smtClean="0">
                          <a:solidFill>
                            <a:schemeClr val="tx1"/>
                          </a:solidFill>
                          <a:effectLst/>
                        </a:rPr>
                        <a:t>-- </a:t>
                      </a:r>
                      <a:r>
                        <a:rPr lang="tr-TR" sz="1800" b="1" u="none" kern="1200" dirty="0" smtClean="0">
                          <a:solidFill>
                            <a:schemeClr val="tx1"/>
                          </a:solidFill>
                          <a:effectLst/>
                        </a:rPr>
                        <a:t>51 ilde, 10 ve üzerinde işçi çalıştıran işyerlerine </a:t>
                      </a:r>
                      <a:r>
                        <a:rPr lang="tr-TR" sz="1800" b="1" u="sng" kern="1200" dirty="0" smtClean="0">
                          <a:solidFill>
                            <a:schemeClr val="tx1"/>
                          </a:solidFill>
                          <a:effectLst/>
                        </a:rPr>
                        <a:t>2016</a:t>
                      </a:r>
                      <a:r>
                        <a:rPr lang="tr-TR" sz="1800" b="1" u="sng" kern="1200" baseline="0" dirty="0" smtClean="0">
                          <a:solidFill>
                            <a:schemeClr val="tx1"/>
                          </a:solidFill>
                          <a:effectLst/>
                        </a:rPr>
                        <a:t> ila </a:t>
                      </a:r>
                      <a:r>
                        <a:rPr lang="tr-TR" sz="1800" b="1" u="sng" kern="1200" dirty="0" smtClean="0">
                          <a:solidFill>
                            <a:schemeClr val="tx1"/>
                          </a:solidFill>
                          <a:effectLst/>
                        </a:rPr>
                        <a:t>2018 yıllarına kadar 6 puanlık </a:t>
                      </a:r>
                      <a:r>
                        <a:rPr lang="tr-TR" sz="1800" b="1" u="none" kern="1200" dirty="0" smtClean="0">
                          <a:solidFill>
                            <a:schemeClr val="tx1"/>
                          </a:solidFill>
                          <a:effectLst/>
                        </a:rPr>
                        <a:t>ilave işveren payı indirimi sağlanmıştır</a:t>
                      </a:r>
                      <a:r>
                        <a:rPr lang="tr-TR" sz="1800" b="0" u="none" kern="1200" dirty="0" smtClean="0">
                          <a:solidFill>
                            <a:schemeClr val="tx1"/>
                          </a:solidFill>
                          <a:effectLst/>
                        </a:rPr>
                        <a:t>. </a:t>
                      </a:r>
                    </a:p>
                    <a:p>
                      <a:pPr marL="457200" lvl="1" indent="0" algn="l" fontAlgn="ctr">
                        <a:buFontTx/>
                        <a:buNone/>
                      </a:pPr>
                      <a:endParaRPr lang="tr-TR" sz="1800" b="0" i="0" u="none" strike="noStrike" dirty="0">
                        <a:solidFill>
                          <a:srgbClr val="000000"/>
                        </a:solidFill>
                        <a:effectLst/>
                        <a:latin typeface="+mn-lt"/>
                      </a:endParaRPr>
                    </a:p>
                  </a:txBody>
                  <a:tcPr marL="4763" marR="4763" marT="6350" marB="0"/>
                </a:tc>
              </a:tr>
            </a:tbl>
          </a:graphicData>
        </a:graphic>
      </p:graphicFrame>
    </p:spTree>
    <p:extLst>
      <p:ext uri="{BB962C8B-B14F-4D97-AF65-F5344CB8AC3E}">
        <p14:creationId xmlns:p14="http://schemas.microsoft.com/office/powerpoint/2010/main" val="2788742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73E87"/>
      </a:dk2>
      <a:lt2>
        <a:srgbClr val="C6E7FC"/>
      </a:lt2>
      <a:accent1>
        <a:srgbClr val="000080"/>
      </a:accent1>
      <a:accent2>
        <a:srgbClr val="FFCC66"/>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skur">
  <a:themeElements>
    <a:clrScheme name="Custom 1">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IKG PRO.thmx</Template>
  <TotalTime>15346</TotalTime>
  <Words>2661</Words>
  <Application>Microsoft Office PowerPoint</Application>
  <PresentationFormat>Ekran Gösterisi (4:3)</PresentationFormat>
  <Paragraphs>614</Paragraphs>
  <Slides>44</Slides>
  <Notes>16</Notes>
  <HiddenSlides>0</HiddenSlides>
  <MMClips>0</MMClips>
  <ScaleCrop>false</ScaleCrop>
  <HeadingPairs>
    <vt:vector size="4" baseType="variant">
      <vt:variant>
        <vt:lpstr>Tema</vt:lpstr>
      </vt:variant>
      <vt:variant>
        <vt:i4>3</vt:i4>
      </vt:variant>
      <vt:variant>
        <vt:lpstr>Slayt Başlıkları</vt:lpstr>
      </vt:variant>
      <vt:variant>
        <vt:i4>44</vt:i4>
      </vt:variant>
    </vt:vector>
  </HeadingPairs>
  <TitlesOfParts>
    <vt:vector size="47" baseType="lpstr">
      <vt:lpstr>Custom Design</vt:lpstr>
      <vt:lpstr>1_Custom Design</vt:lpstr>
      <vt:lpstr>iskur</vt:lpstr>
      <vt:lpstr>PowerPoint Sunusu</vt:lpstr>
      <vt:lpstr>Sunum İçeriği</vt:lpstr>
      <vt:lpstr>1) İŞGÜCÜ PİYASASININ GENEL GÖRÜNÜMÜ</vt:lpstr>
      <vt:lpstr>İŞGÜCÜ PİYASASININ GENEL GÖRÜNÜMÜ TOKAT</vt:lpstr>
      <vt:lpstr>İŞGÜCÜ PİYASASININ GENEL GÖRÜNÜMÜ TOKAT</vt:lpstr>
      <vt:lpstr>2) İSTİHDAM TEŞVİKLERİ</vt:lpstr>
      <vt:lpstr>Mevcut İstihdam Teşvikleri  (Eylül-2014)</vt:lpstr>
      <vt:lpstr>5 Puanlık İşveren Prim İndirimi 5510</vt:lpstr>
      <vt:lpstr>Bölgesel İstihdam Teşviki  İlave 6 Puanlık İndirim</vt:lpstr>
      <vt:lpstr>Bölgesel İstihdam Teşviki İller</vt:lpstr>
      <vt:lpstr>Kadın, Genç İstihdamı ve Mesleki Yeterlilik Teşviki (6111)</vt:lpstr>
      <vt:lpstr>Kadın, Genç İstihdamı ve Mesleki Yeterlilik Teşviki</vt:lpstr>
      <vt:lpstr>Yatırımlarda Devlet Yardımları Hakkında Karar Kapsamındaki Destekler</vt:lpstr>
      <vt:lpstr>Yatırımlarda Devlet Yardımları İller ve Süreler</vt:lpstr>
      <vt:lpstr>Engelli İstihdamı Teşviki</vt:lpstr>
      <vt:lpstr>Ar-Ge İstihdamı Teşviki</vt:lpstr>
      <vt:lpstr>Kültür Yatırımları ve Girişimlerinin Teşviki</vt:lpstr>
      <vt:lpstr>3) İŞVERENLERE SUNULAN HİZMETLER </vt:lpstr>
      <vt:lpstr>İŞKUR’UN TEMEL AMAÇLARI</vt:lpstr>
      <vt:lpstr>İŞKUR TEMEL İSTATİSTİKLER TÜRKİYE</vt:lpstr>
      <vt:lpstr>İŞKUR TEMEL İSTATİSTİKLER TOKAT</vt:lpstr>
      <vt:lpstr>PowerPoint Sunusu</vt:lpstr>
      <vt:lpstr>PowerPoint Sunusu</vt:lpstr>
      <vt:lpstr>PowerPoint Sunusu</vt:lpstr>
      <vt:lpstr>PowerPoint Sunusu</vt:lpstr>
      <vt:lpstr>PowerPoint Sunusu</vt:lpstr>
      <vt:lpstr>PowerPoint Sunusu</vt:lpstr>
      <vt:lpstr>PowerPoint Sunusu</vt:lpstr>
      <vt:lpstr>4)AKTİF İŞGÜCÜ HİZMETLERİ</vt:lpstr>
      <vt:lpstr>AKTİF İŞGÜCÜ HİZMETLERİ TÜRKİYE</vt:lpstr>
      <vt:lpstr>AKTİF İŞGÜCÜ HİZMETLERİ TOKAT</vt:lpstr>
      <vt:lpstr>«Mesleksizliğe Son»</vt:lpstr>
      <vt:lpstr>Kurs Talebi Nasıl Değerlendirilir?</vt:lpstr>
      <vt:lpstr>PowerPoint Sunusu</vt:lpstr>
      <vt:lpstr>PowerPoint Sunusu</vt:lpstr>
      <vt:lpstr>PowerPoint Sunusu</vt:lpstr>
      <vt:lpstr>ÇALIŞANLARA YÖNELİK MESLEKİ EĞİTİM</vt:lpstr>
      <vt:lpstr>PowerPoint Sunusu</vt:lpstr>
      <vt:lpstr>PowerPoint Sunusu</vt:lpstr>
      <vt:lpstr>PowerPoint Sunusu</vt:lpstr>
      <vt:lpstr>Uzmanlaşmış Meslek Edindirme Merkezleri Projesi (UMEM)</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Davut DURAN</cp:lastModifiedBy>
  <cp:revision>1328</cp:revision>
  <cp:lastPrinted>2014-09-23T08:39:52Z</cp:lastPrinted>
  <dcterms:created xsi:type="dcterms:W3CDTF">2012-04-13T04:42:51Z</dcterms:created>
  <dcterms:modified xsi:type="dcterms:W3CDTF">2015-02-03T17:30:48Z</dcterms:modified>
</cp:coreProperties>
</file>